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9" r:id="rId4"/>
    <p:sldId id="315" r:id="rId5"/>
    <p:sldId id="316" r:id="rId6"/>
    <p:sldId id="258" r:id="rId7"/>
    <p:sldId id="264" r:id="rId8"/>
    <p:sldId id="287" r:id="rId9"/>
    <p:sldId id="260" r:id="rId10"/>
    <p:sldId id="266" r:id="rId11"/>
    <p:sldId id="267" r:id="rId12"/>
    <p:sldId id="288" r:id="rId13"/>
    <p:sldId id="289" r:id="rId14"/>
    <p:sldId id="290" r:id="rId15"/>
    <p:sldId id="299" r:id="rId16"/>
    <p:sldId id="302" r:id="rId17"/>
    <p:sldId id="301" r:id="rId18"/>
    <p:sldId id="291" r:id="rId19"/>
    <p:sldId id="311" r:id="rId20"/>
    <p:sldId id="310" r:id="rId21"/>
    <p:sldId id="303" r:id="rId22"/>
    <p:sldId id="304" r:id="rId23"/>
    <p:sldId id="269" r:id="rId24"/>
    <p:sldId id="294" r:id="rId25"/>
    <p:sldId id="268" r:id="rId26"/>
    <p:sldId id="295" r:id="rId27"/>
    <p:sldId id="273" r:id="rId28"/>
    <p:sldId id="298" r:id="rId29"/>
    <p:sldId id="274" r:id="rId30"/>
    <p:sldId id="261" r:id="rId31"/>
    <p:sldId id="270" r:id="rId32"/>
    <p:sldId id="272" r:id="rId33"/>
    <p:sldId id="275" r:id="rId34"/>
    <p:sldId id="312" r:id="rId35"/>
    <p:sldId id="276" r:id="rId36"/>
    <p:sldId id="296" r:id="rId37"/>
    <p:sldId id="297" r:id="rId38"/>
    <p:sldId id="279" r:id="rId39"/>
    <p:sldId id="278" r:id="rId40"/>
    <p:sldId id="284" r:id="rId41"/>
    <p:sldId id="314" r:id="rId42"/>
    <p:sldId id="262" r:id="rId43"/>
    <p:sldId id="280" r:id="rId44"/>
    <p:sldId id="306" r:id="rId45"/>
    <p:sldId id="317" r:id="rId46"/>
    <p:sldId id="318" r:id="rId47"/>
    <p:sldId id="307" r:id="rId48"/>
    <p:sldId id="308" r:id="rId49"/>
    <p:sldId id="263" r:id="rId50"/>
    <p:sldId id="265" r:id="rId51"/>
    <p:sldId id="281" r:id="rId52"/>
    <p:sldId id="285" r:id="rId53"/>
    <p:sldId id="282" r:id="rId54"/>
    <p:sldId id="283" r:id="rId55"/>
    <p:sldId id="313"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3C6E"/>
    <a:srgbClr val="208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94660"/>
  </p:normalViewPr>
  <p:slideViewPr>
    <p:cSldViewPr snapToGrid="0">
      <p:cViewPr varScale="1">
        <p:scale>
          <a:sx n="122" d="100"/>
          <a:sy n="122" d="100"/>
        </p:scale>
        <p:origin x="810"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ogeh\Downloads\Monthly_Cumulative_Count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KevCatalog</a:t>
            </a:r>
            <a:r>
              <a:rPr lang="ja-JP" altLang="en-US"/>
              <a:t>登録総数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Monthly_Cumulative_Counts!$B$1</c:f>
              <c:strCache>
                <c:ptCount val="1"/>
                <c:pt idx="0">
                  <c:v>総数</c:v>
                </c:pt>
              </c:strCache>
            </c:strRef>
          </c:tx>
          <c:spPr>
            <a:solidFill>
              <a:schemeClr val="accent1"/>
            </a:solidFill>
            <a:ln>
              <a:noFill/>
            </a:ln>
            <a:effectLst/>
          </c:spPr>
          <c:invertIfNegative val="0"/>
          <c:cat>
            <c:numRef>
              <c:f>Monthly_Cumulative_Counts!$A$2:$A$41</c:f>
              <c:numCache>
                <c:formatCode>yyyy/mm</c:formatCode>
                <c:ptCount val="40"/>
                <c:pt idx="0">
                  <c:v>44501</c:v>
                </c:pt>
                <c:pt idx="1">
                  <c:v>44531</c:v>
                </c:pt>
                <c:pt idx="2">
                  <c:v>44562</c:v>
                </c:pt>
                <c:pt idx="3">
                  <c:v>44593</c:v>
                </c:pt>
                <c:pt idx="4">
                  <c:v>44621</c:v>
                </c:pt>
                <c:pt idx="5">
                  <c:v>44652</c:v>
                </c:pt>
                <c:pt idx="6">
                  <c:v>44682</c:v>
                </c:pt>
                <c:pt idx="7">
                  <c:v>44713</c:v>
                </c:pt>
                <c:pt idx="8">
                  <c:v>44743</c:v>
                </c:pt>
                <c:pt idx="9">
                  <c:v>44774</c:v>
                </c:pt>
                <c:pt idx="10">
                  <c:v>44805</c:v>
                </c:pt>
                <c:pt idx="11">
                  <c:v>44835</c:v>
                </c:pt>
                <c:pt idx="12">
                  <c:v>44866</c:v>
                </c:pt>
                <c:pt idx="13">
                  <c:v>44896</c:v>
                </c:pt>
                <c:pt idx="14">
                  <c:v>44927</c:v>
                </c:pt>
                <c:pt idx="15">
                  <c:v>44958</c:v>
                </c:pt>
                <c:pt idx="16">
                  <c:v>44986</c:v>
                </c:pt>
                <c:pt idx="17">
                  <c:v>45017</c:v>
                </c:pt>
                <c:pt idx="18">
                  <c:v>45047</c:v>
                </c:pt>
                <c:pt idx="19">
                  <c:v>45078</c:v>
                </c:pt>
                <c:pt idx="20">
                  <c:v>45108</c:v>
                </c:pt>
                <c:pt idx="21">
                  <c:v>45139</c:v>
                </c:pt>
                <c:pt idx="22">
                  <c:v>45170</c:v>
                </c:pt>
                <c:pt idx="23">
                  <c:v>45200</c:v>
                </c:pt>
                <c:pt idx="24">
                  <c:v>45231</c:v>
                </c:pt>
                <c:pt idx="25">
                  <c:v>45261</c:v>
                </c:pt>
                <c:pt idx="26">
                  <c:v>45292</c:v>
                </c:pt>
                <c:pt idx="27">
                  <c:v>45323</c:v>
                </c:pt>
                <c:pt idx="28">
                  <c:v>45352</c:v>
                </c:pt>
                <c:pt idx="29">
                  <c:v>45383</c:v>
                </c:pt>
                <c:pt idx="30">
                  <c:v>45413</c:v>
                </c:pt>
                <c:pt idx="31">
                  <c:v>45444</c:v>
                </c:pt>
                <c:pt idx="32">
                  <c:v>45474</c:v>
                </c:pt>
                <c:pt idx="33">
                  <c:v>45505</c:v>
                </c:pt>
                <c:pt idx="34">
                  <c:v>45536</c:v>
                </c:pt>
                <c:pt idx="35">
                  <c:v>45566</c:v>
                </c:pt>
                <c:pt idx="36">
                  <c:v>45597</c:v>
                </c:pt>
                <c:pt idx="37">
                  <c:v>45627</c:v>
                </c:pt>
                <c:pt idx="38">
                  <c:v>45658</c:v>
                </c:pt>
                <c:pt idx="39">
                  <c:v>45689</c:v>
                </c:pt>
              </c:numCache>
            </c:numRef>
          </c:cat>
          <c:val>
            <c:numRef>
              <c:f>Monthly_Cumulative_Counts!$B$2:$B$41</c:f>
              <c:numCache>
                <c:formatCode>General</c:formatCode>
                <c:ptCount val="40"/>
                <c:pt idx="0">
                  <c:v>291</c:v>
                </c:pt>
                <c:pt idx="1">
                  <c:v>311</c:v>
                </c:pt>
                <c:pt idx="2">
                  <c:v>351</c:v>
                </c:pt>
                <c:pt idx="3">
                  <c:v>383</c:v>
                </c:pt>
                <c:pt idx="4">
                  <c:v>609</c:v>
                </c:pt>
                <c:pt idx="5">
                  <c:v>654</c:v>
                </c:pt>
                <c:pt idx="6">
                  <c:v>737</c:v>
                </c:pt>
                <c:pt idx="7">
                  <c:v>785</c:v>
                </c:pt>
                <c:pt idx="8">
                  <c:v>788</c:v>
                </c:pt>
                <c:pt idx="9">
                  <c:v>811</c:v>
                </c:pt>
                <c:pt idx="10">
                  <c:v>835</c:v>
                </c:pt>
                <c:pt idx="11">
                  <c:v>847</c:v>
                </c:pt>
                <c:pt idx="12">
                  <c:v>857</c:v>
                </c:pt>
                <c:pt idx="13">
                  <c:v>866</c:v>
                </c:pt>
                <c:pt idx="14">
                  <c:v>871</c:v>
                </c:pt>
                <c:pt idx="15">
                  <c:v>885</c:v>
                </c:pt>
                <c:pt idx="16">
                  <c:v>903</c:v>
                </c:pt>
                <c:pt idx="17">
                  <c:v>920</c:v>
                </c:pt>
                <c:pt idx="18">
                  <c:v>939</c:v>
                </c:pt>
                <c:pt idx="19">
                  <c:v>963</c:v>
                </c:pt>
                <c:pt idx="20">
                  <c:v>979</c:v>
                </c:pt>
                <c:pt idx="21">
                  <c:v>987</c:v>
                </c:pt>
                <c:pt idx="22">
                  <c:v>1006</c:v>
                </c:pt>
                <c:pt idx="23">
                  <c:v>1024</c:v>
                </c:pt>
                <c:pt idx="24">
                  <c:v>1042</c:v>
                </c:pt>
                <c:pt idx="25">
                  <c:v>1053</c:v>
                </c:pt>
                <c:pt idx="26">
                  <c:v>1074</c:v>
                </c:pt>
                <c:pt idx="27">
                  <c:v>1083</c:v>
                </c:pt>
                <c:pt idx="28">
                  <c:v>1093</c:v>
                </c:pt>
                <c:pt idx="29">
                  <c:v>1103</c:v>
                </c:pt>
                <c:pt idx="30">
                  <c:v>1117</c:v>
                </c:pt>
                <c:pt idx="31">
                  <c:v>1126</c:v>
                </c:pt>
                <c:pt idx="32">
                  <c:v>1140</c:v>
                </c:pt>
                <c:pt idx="33">
                  <c:v>1159</c:v>
                </c:pt>
                <c:pt idx="34">
                  <c:v>1184</c:v>
                </c:pt>
                <c:pt idx="35">
                  <c:v>1201</c:v>
                </c:pt>
                <c:pt idx="36">
                  <c:v>1223</c:v>
                </c:pt>
                <c:pt idx="37">
                  <c:v>1239</c:v>
                </c:pt>
                <c:pt idx="38">
                  <c:v>1253</c:v>
                </c:pt>
                <c:pt idx="39">
                  <c:v>1264</c:v>
                </c:pt>
              </c:numCache>
            </c:numRef>
          </c:val>
          <c:extLst>
            <c:ext xmlns:c16="http://schemas.microsoft.com/office/drawing/2014/chart" uri="{C3380CC4-5D6E-409C-BE32-E72D297353CC}">
              <c16:uniqueId val="{00000000-99B6-463A-A4C2-2C53291CD9A1}"/>
            </c:ext>
          </c:extLst>
        </c:ser>
        <c:dLbls>
          <c:showLegendKey val="0"/>
          <c:showVal val="0"/>
          <c:showCatName val="0"/>
          <c:showSerName val="0"/>
          <c:showPercent val="0"/>
          <c:showBubbleSize val="0"/>
        </c:dLbls>
        <c:gapWidth val="219"/>
        <c:overlap val="-27"/>
        <c:axId val="648724447"/>
        <c:axId val="648728287"/>
      </c:barChart>
      <c:dateAx>
        <c:axId val="648724447"/>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728287"/>
        <c:crosses val="autoZero"/>
        <c:auto val="1"/>
        <c:lblOffset val="100"/>
        <c:baseTimeUnit val="months"/>
      </c:dateAx>
      <c:valAx>
        <c:axId val="64872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7244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FC2AE-618A-43C3-BB00-2C91E5150433}" type="datetimeFigureOut">
              <a:rPr kumimoji="1" lang="ja-JP" altLang="en-US" smtClean="0"/>
              <a:t>2025/2/13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F4002-FD59-4037-9434-72B98BE20C29}" type="slidenum">
              <a:rPr kumimoji="1" lang="ja-JP" altLang="en-US" smtClean="0"/>
              <a:t>‹#›</a:t>
            </a:fld>
            <a:endParaRPr kumimoji="1" lang="ja-JP" altLang="en-US"/>
          </a:p>
        </p:txBody>
      </p:sp>
    </p:spTree>
    <p:extLst>
      <p:ext uri="{BB962C8B-B14F-4D97-AF65-F5344CB8AC3E}">
        <p14:creationId xmlns:p14="http://schemas.microsoft.com/office/powerpoint/2010/main" val="26498334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5AF4002-FD59-4037-9434-72B98BE20C29}" type="slidenum">
              <a:rPr kumimoji="1" lang="ja-JP" altLang="en-US" smtClean="0"/>
              <a:t>53</a:t>
            </a:fld>
            <a:endParaRPr kumimoji="1" lang="ja-JP" altLang="en-US"/>
          </a:p>
        </p:txBody>
      </p:sp>
    </p:spTree>
    <p:extLst>
      <p:ext uri="{BB962C8B-B14F-4D97-AF65-F5344CB8AC3E}">
        <p14:creationId xmlns:p14="http://schemas.microsoft.com/office/powerpoint/2010/main" val="173394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3A17C-37DC-0611-27D1-299D6B0C3A0D}"/>
              </a:ext>
            </a:extLst>
          </p:cNvPr>
          <p:cNvSpPr>
            <a:spLocks noGrp="1"/>
          </p:cNvSpPr>
          <p:nvPr>
            <p:ph type="ctrTitle"/>
          </p:nvPr>
        </p:nvSpPr>
        <p:spPr>
          <a:xfrm>
            <a:off x="1524000" y="1122363"/>
            <a:ext cx="9144000" cy="2387600"/>
          </a:xfrm>
        </p:spPr>
        <p:txBody>
          <a:bodyPr anchor="b"/>
          <a:lstStyle>
            <a:lvl1pPr algn="ctr">
              <a:defRPr sz="4400"/>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5E62E058-D2ED-A4D2-FE01-1FF2B9B16A55}"/>
              </a:ext>
            </a:extLst>
          </p:cNvPr>
          <p:cNvSpPr>
            <a:spLocks noGrp="1"/>
          </p:cNvSpPr>
          <p:nvPr>
            <p:ph type="subTitle" idx="1"/>
          </p:nvPr>
        </p:nvSpPr>
        <p:spPr>
          <a:xfrm>
            <a:off x="1524000" y="3602038"/>
            <a:ext cx="9144000" cy="867220"/>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5" name="フッター プレースホルダー 4">
            <a:extLst>
              <a:ext uri="{FF2B5EF4-FFF2-40B4-BE49-F238E27FC236}">
                <a16:creationId xmlns:a16="http://schemas.microsoft.com/office/drawing/2014/main" id="{3B200483-0D12-B5CC-0E75-A72BF80F762B}"/>
              </a:ext>
            </a:extLst>
          </p:cNvPr>
          <p:cNvSpPr>
            <a:spLocks noGrp="1"/>
          </p:cNvSpPr>
          <p:nvPr>
            <p:ph type="ftr" sz="quarter" idx="11"/>
          </p:nvPr>
        </p:nvSpPr>
        <p:spPr/>
        <p:txBody>
          <a:bodyPr/>
          <a:lstStyle/>
          <a:p>
            <a:r>
              <a:rPr lang="ja-JP" altLang="en-US"/>
              <a:t>脆弱性対応勉強会 </a:t>
            </a:r>
            <a:r>
              <a:rPr lang="en-US" altLang="ja-JP"/>
              <a:t>2025</a:t>
            </a:r>
            <a:endParaRPr lang="ja-JP" altLang="en-US" dirty="0"/>
          </a:p>
        </p:txBody>
      </p:sp>
      <p:sp>
        <p:nvSpPr>
          <p:cNvPr id="6" name="スライド番号プレースホルダー 5">
            <a:extLst>
              <a:ext uri="{FF2B5EF4-FFF2-40B4-BE49-F238E27FC236}">
                <a16:creationId xmlns:a16="http://schemas.microsoft.com/office/drawing/2014/main" id="{6EAD4441-3DF5-7513-241B-F794F98D32B1}"/>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F2461A5C-CA86-EBA0-44E8-62BB8DD7E749}"/>
              </a:ext>
            </a:extLst>
          </p:cNvPr>
          <p:cNvSpPr>
            <a:spLocks noGrp="1"/>
          </p:cNvSpPr>
          <p:nvPr>
            <p:ph type="body" sz="quarter" idx="13"/>
          </p:nvPr>
        </p:nvSpPr>
        <p:spPr>
          <a:xfrm>
            <a:off x="6246813" y="4735957"/>
            <a:ext cx="5654675" cy="1490217"/>
          </a:xfrm>
        </p:spPr>
        <p:txBody>
          <a:bodyPr>
            <a:normAutofit/>
          </a:bodyPr>
          <a:lstStyle>
            <a:lvl1pPr marL="0" indent="0" algn="r">
              <a:buNone/>
              <a:defRPr sz="2000"/>
            </a:lvl1pPr>
            <a:lvl2pPr marL="457200" indent="0">
              <a:buNone/>
              <a:defRPr/>
            </a:lvl2pPr>
            <a:lvl3pPr marL="914400" indent="0">
              <a:buNone/>
              <a:defRPr/>
            </a:lvl3pPr>
            <a:lvl4pPr marL="1371600" indent="0">
              <a:buNone/>
              <a:defRPr/>
            </a:lvl4pPr>
            <a:lvl5pPr marL="1828800" indent="0">
              <a:buNone/>
              <a:defRPr/>
            </a:lvl5pPr>
          </a:lstStyle>
          <a:p>
            <a:pPr lvl="0"/>
            <a:endParaRPr kumimoji="1" lang="ja-JP" altLang="en-US" dirty="0"/>
          </a:p>
        </p:txBody>
      </p:sp>
    </p:spTree>
    <p:extLst>
      <p:ext uri="{BB962C8B-B14F-4D97-AF65-F5344CB8AC3E}">
        <p14:creationId xmlns:p14="http://schemas.microsoft.com/office/powerpoint/2010/main" val="132013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C8DB7E-DEE0-D1B0-DC69-6CCF692E4E9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057EA6-593E-8644-AC10-DB806540725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613AD3-5B01-E60C-DCAB-28D16D581AC2}"/>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a:extLst>
              <a:ext uri="{FF2B5EF4-FFF2-40B4-BE49-F238E27FC236}">
                <a16:creationId xmlns:a16="http://schemas.microsoft.com/office/drawing/2014/main" id="{6CE9145F-E5DE-43BE-2E87-F1153554049F}"/>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6" name="スライド番号プレースホルダー 5">
            <a:extLst>
              <a:ext uri="{FF2B5EF4-FFF2-40B4-BE49-F238E27FC236}">
                <a16:creationId xmlns:a16="http://schemas.microsoft.com/office/drawing/2014/main" id="{4593DBDB-0423-1085-897D-33A1D15C9E0F}"/>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348262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F46A48D-84EF-3F07-2F33-5085F9F8768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CB667EC-82EF-BEB9-CE92-1FD710C4E3C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172EA1-F0A5-11EB-584D-0AADA1975B04}"/>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フッター プレースホルダー 4">
            <a:extLst>
              <a:ext uri="{FF2B5EF4-FFF2-40B4-BE49-F238E27FC236}">
                <a16:creationId xmlns:a16="http://schemas.microsoft.com/office/drawing/2014/main" id="{F708B383-D5A0-44CE-1508-0126D4D3D1B8}"/>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6" name="スライド番号プレースホルダー 5">
            <a:extLst>
              <a:ext uri="{FF2B5EF4-FFF2-40B4-BE49-F238E27FC236}">
                <a16:creationId xmlns:a16="http://schemas.microsoft.com/office/drawing/2014/main" id="{12015A68-AEED-C794-93E6-48FFB52BA5F6}"/>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223183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0A2F9-6F43-2607-1959-B6E2151BC6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3C8FB8-7A0E-66BE-1CB0-283F6E615C63}"/>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BBD0B7FC-EF8C-E0A0-C2AF-DE5B08727802}"/>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6" name="スライド番号プレースホルダー 5">
            <a:extLst>
              <a:ext uri="{FF2B5EF4-FFF2-40B4-BE49-F238E27FC236}">
                <a16:creationId xmlns:a16="http://schemas.microsoft.com/office/drawing/2014/main" id="{577EFEAC-E6F6-E0E5-5529-5D46A7AAFD43}"/>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344244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7C3B26-CDD8-9FF9-82B3-27508B4F2072}"/>
              </a:ext>
            </a:extLst>
          </p:cNvPr>
          <p:cNvSpPr>
            <a:spLocks noGrp="1"/>
          </p:cNvSpPr>
          <p:nvPr>
            <p:ph type="title"/>
          </p:nvPr>
        </p:nvSpPr>
        <p:spPr>
          <a:xfrm>
            <a:off x="831850" y="1709738"/>
            <a:ext cx="10515600" cy="2852737"/>
          </a:xfrm>
        </p:spPr>
        <p:txBody>
          <a:bodyPr anchor="b"/>
          <a:lstStyle>
            <a:lvl1pPr>
              <a:defRPr sz="44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82A9767-E6A2-AF01-8CAD-361531A80F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5" name="フッター プレースホルダー 4">
            <a:extLst>
              <a:ext uri="{FF2B5EF4-FFF2-40B4-BE49-F238E27FC236}">
                <a16:creationId xmlns:a16="http://schemas.microsoft.com/office/drawing/2014/main" id="{3E2CBF75-C361-6ABE-869E-5B908DADF92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6" name="スライド番号プレースホルダー 5">
            <a:extLst>
              <a:ext uri="{FF2B5EF4-FFF2-40B4-BE49-F238E27FC236}">
                <a16:creationId xmlns:a16="http://schemas.microsoft.com/office/drawing/2014/main" id="{47B48F1C-5E1C-3AB9-3FCA-64106A779991}"/>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117803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04581-D3EA-F5B4-3EE7-9D3949BE703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50B32F-9594-584B-B018-1582196BB16C}"/>
              </a:ext>
            </a:extLst>
          </p:cNvPr>
          <p:cNvSpPr>
            <a:spLocks noGrp="1"/>
          </p:cNvSpPr>
          <p:nvPr>
            <p:ph sz="half" idx="1"/>
          </p:nvPr>
        </p:nvSpPr>
        <p:spPr>
          <a:xfrm>
            <a:off x="291101" y="986319"/>
            <a:ext cx="5728699" cy="519064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CDADC9FB-85FD-3DB7-EB9A-AF0AB0EEDC65}"/>
              </a:ext>
            </a:extLst>
          </p:cNvPr>
          <p:cNvSpPr>
            <a:spLocks noGrp="1"/>
          </p:cNvSpPr>
          <p:nvPr>
            <p:ph sz="half" idx="2"/>
          </p:nvPr>
        </p:nvSpPr>
        <p:spPr>
          <a:xfrm>
            <a:off x="6172200" y="986319"/>
            <a:ext cx="5728698" cy="519064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a:extLst>
              <a:ext uri="{FF2B5EF4-FFF2-40B4-BE49-F238E27FC236}">
                <a16:creationId xmlns:a16="http://schemas.microsoft.com/office/drawing/2014/main" id="{8C20A190-6A75-3EE8-9409-F1B176E2E4F3}"/>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7" name="スライド番号プレースホルダー 6">
            <a:extLst>
              <a:ext uri="{FF2B5EF4-FFF2-40B4-BE49-F238E27FC236}">
                <a16:creationId xmlns:a16="http://schemas.microsoft.com/office/drawing/2014/main" id="{6D078C9F-43EB-086B-E2E9-21E39892CE92}"/>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131987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5A687-2581-79FD-D507-5D02234F176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672FF3-5CAD-6C77-0596-04D69D1D2B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4637673-478E-F007-3653-24C695D1D3A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42E51A-FB6A-5C2D-915A-514A8E592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DC25BF4-B500-957F-0F31-30DAA4D57B8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フッター プレースホルダー 7">
            <a:extLst>
              <a:ext uri="{FF2B5EF4-FFF2-40B4-BE49-F238E27FC236}">
                <a16:creationId xmlns:a16="http://schemas.microsoft.com/office/drawing/2014/main" id="{4E90A5CE-B114-5BDE-5725-2A8C8B7159D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9" name="スライド番号プレースホルダー 8">
            <a:extLst>
              <a:ext uri="{FF2B5EF4-FFF2-40B4-BE49-F238E27FC236}">
                <a16:creationId xmlns:a16="http://schemas.microsoft.com/office/drawing/2014/main" id="{81D496E1-05B2-4C9D-5585-43067E04AFD2}"/>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73522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42C8F-4701-05C7-19C5-92CA0F3730CC}"/>
              </a:ext>
            </a:extLst>
          </p:cNvPr>
          <p:cNvSpPr>
            <a:spLocks noGrp="1"/>
          </p:cNvSpPr>
          <p:nvPr>
            <p:ph type="title"/>
          </p:nvPr>
        </p:nvSpPr>
        <p:spPr/>
        <p:txBody>
          <a:bodyPr/>
          <a:lstStyle/>
          <a:p>
            <a:r>
              <a:rPr kumimoji="1" lang="ja-JP" altLang="en-US"/>
              <a:t>マスター タイトルの書式設定</a:t>
            </a:r>
          </a:p>
        </p:txBody>
      </p:sp>
      <p:sp>
        <p:nvSpPr>
          <p:cNvPr id="4" name="フッター プレースホルダー 3">
            <a:extLst>
              <a:ext uri="{FF2B5EF4-FFF2-40B4-BE49-F238E27FC236}">
                <a16:creationId xmlns:a16="http://schemas.microsoft.com/office/drawing/2014/main" id="{097D32D9-C0B1-9C23-13A1-C0DD07EFA2B3}"/>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5AB75A26-9822-4D1B-4162-2FED6F1102BA}"/>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344479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298EEBA4-1F49-16A6-A65D-033ED69F088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4" name="スライド番号プレースホルダー 3">
            <a:extLst>
              <a:ext uri="{FF2B5EF4-FFF2-40B4-BE49-F238E27FC236}">
                <a16:creationId xmlns:a16="http://schemas.microsoft.com/office/drawing/2014/main" id="{3A3CA19C-9680-8C91-CCC8-7E404238C42E}"/>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58892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346BF0-3398-42D2-3002-965F4F9191B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626E68-B086-9723-3A07-954E1279F8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AAA62EC-BFD0-81A1-D7DC-8490DC29F8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B71BA381-F8B8-659A-C295-5465BB2116AF}"/>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7" name="スライド番号プレースホルダー 6">
            <a:extLst>
              <a:ext uri="{FF2B5EF4-FFF2-40B4-BE49-F238E27FC236}">
                <a16:creationId xmlns:a16="http://schemas.microsoft.com/office/drawing/2014/main" id="{B4BACCB5-AD74-902D-0614-A25A09115C1B}"/>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212862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D34C2-A259-33E9-CA62-2FFB2DF33CE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70D6D28-98BC-5843-16CB-B4147A661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FEF5273-B99F-6753-06C2-AFB4FAAEE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49A9647-9617-7D9C-DC76-B13B06D3AEE8}"/>
              </a:ext>
            </a:extLst>
          </p:cNvPr>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フッター プレースホルダー 5">
            <a:extLst>
              <a:ext uri="{FF2B5EF4-FFF2-40B4-BE49-F238E27FC236}">
                <a16:creationId xmlns:a16="http://schemas.microsoft.com/office/drawing/2014/main" id="{5D57EFB4-937E-41EC-65C0-38A3D392F303}"/>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7" name="スライド番号プレースホルダー 6">
            <a:extLst>
              <a:ext uri="{FF2B5EF4-FFF2-40B4-BE49-F238E27FC236}">
                <a16:creationId xmlns:a16="http://schemas.microsoft.com/office/drawing/2014/main" id="{341C6317-D7FC-3C6C-3D2A-567B50D2A2CF}"/>
              </a:ext>
            </a:extLst>
          </p:cNvPr>
          <p:cNvSpPr>
            <a:spLocks noGrp="1"/>
          </p:cNvSpPr>
          <p:nvPr>
            <p:ph type="sldNum" sz="quarter" idx="12"/>
          </p:nvPr>
        </p:nvSpPr>
        <p:spPr/>
        <p:txBody>
          <a:bodyPr/>
          <a:lstStyle/>
          <a:p>
            <a:fld id="{D5D64311-2522-477B-8D07-5C1D5CBB8559}" type="slidenum">
              <a:rPr kumimoji="1" lang="ja-JP" altLang="en-US" smtClean="0"/>
              <a:t>‹#›</a:t>
            </a:fld>
            <a:endParaRPr kumimoji="1" lang="ja-JP" altLang="en-US"/>
          </a:p>
        </p:txBody>
      </p:sp>
    </p:spTree>
    <p:extLst>
      <p:ext uri="{BB962C8B-B14F-4D97-AF65-F5344CB8AC3E}">
        <p14:creationId xmlns:p14="http://schemas.microsoft.com/office/powerpoint/2010/main" val="124530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561BB70-0FC5-B8CB-622A-6CAEADD4986A}"/>
              </a:ext>
            </a:extLst>
          </p:cNvPr>
          <p:cNvSpPr>
            <a:spLocks noGrp="1"/>
          </p:cNvSpPr>
          <p:nvPr>
            <p:ph type="title"/>
          </p:nvPr>
        </p:nvSpPr>
        <p:spPr>
          <a:xfrm>
            <a:off x="291101" y="365125"/>
            <a:ext cx="11609797" cy="405437"/>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A493F23-652D-005E-160D-7F4D8851C36C}"/>
              </a:ext>
            </a:extLst>
          </p:cNvPr>
          <p:cNvSpPr>
            <a:spLocks noGrp="1"/>
          </p:cNvSpPr>
          <p:nvPr>
            <p:ph type="body" idx="1"/>
          </p:nvPr>
        </p:nvSpPr>
        <p:spPr>
          <a:xfrm>
            <a:off x="291101" y="1005225"/>
            <a:ext cx="11609797" cy="528216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8D6E1C04-5285-91FB-1D23-21D77ECD829F}"/>
              </a:ext>
            </a:extLst>
          </p:cNvPr>
          <p:cNvSpPr>
            <a:spLocks noGrp="1"/>
          </p:cNvSpPr>
          <p:nvPr>
            <p:ph type="ftr" sz="quarter" idx="3"/>
          </p:nvPr>
        </p:nvSpPr>
        <p:spPr>
          <a:xfrm>
            <a:off x="291101" y="6492875"/>
            <a:ext cx="7862299" cy="228600"/>
          </a:xfrm>
          <a:prstGeom prst="rect">
            <a:avLst/>
          </a:prstGeom>
        </p:spPr>
        <p:txBody>
          <a:bodyPr vert="horz" lIns="91440" tIns="45720" rIns="91440" bIns="45720" rtlCol="0" anchor="ctr"/>
          <a:lstStyle>
            <a:lvl1pPr algn="l">
              <a:defRPr sz="1200">
                <a:solidFill>
                  <a:schemeClr val="tx1">
                    <a:tint val="82000"/>
                  </a:schemeClr>
                </a:solidFill>
                <a:latin typeface="Meiryo UI" panose="020B0604030504040204" pitchFamily="50" charset="-128"/>
                <a:ea typeface="Meiryo UI" panose="020B0604030504040204" pitchFamily="50" charset="-128"/>
              </a:defRPr>
            </a:lvl1pPr>
          </a:lstStyle>
          <a:p>
            <a:r>
              <a:rPr lang="ja-JP" altLang="en-US"/>
              <a:t>脆弱性対応勉強会 </a:t>
            </a:r>
            <a:r>
              <a:rPr lang="en-US" altLang="ja-JP"/>
              <a:t>2025</a:t>
            </a:r>
            <a:endParaRPr lang="ja-JP" altLang="en-US" dirty="0"/>
          </a:p>
        </p:txBody>
      </p:sp>
      <p:sp>
        <p:nvSpPr>
          <p:cNvPr id="6" name="スライド番号プレースホルダー 5">
            <a:extLst>
              <a:ext uri="{FF2B5EF4-FFF2-40B4-BE49-F238E27FC236}">
                <a16:creationId xmlns:a16="http://schemas.microsoft.com/office/drawing/2014/main" id="{2EC19DF5-015F-F942-F641-C911CAE7A846}"/>
              </a:ext>
            </a:extLst>
          </p:cNvPr>
          <p:cNvSpPr>
            <a:spLocks noGrp="1"/>
          </p:cNvSpPr>
          <p:nvPr>
            <p:ph type="sldNum" sz="quarter" idx="4"/>
          </p:nvPr>
        </p:nvSpPr>
        <p:spPr>
          <a:xfrm>
            <a:off x="8610600" y="6448594"/>
            <a:ext cx="3290298" cy="272881"/>
          </a:xfrm>
          <a:prstGeom prst="rect">
            <a:avLst/>
          </a:prstGeom>
        </p:spPr>
        <p:txBody>
          <a:bodyPr vert="horz" lIns="91440" tIns="45720" rIns="91440" bIns="45720" rtlCol="0" anchor="ctr"/>
          <a:lstStyle>
            <a:lvl1pPr algn="r">
              <a:defRPr sz="1200">
                <a:solidFill>
                  <a:schemeClr val="tx1">
                    <a:tint val="82000"/>
                  </a:schemeClr>
                </a:solidFill>
                <a:latin typeface="Meiryo UI" panose="020B0604030504040204" pitchFamily="50" charset="-128"/>
                <a:ea typeface="Meiryo UI" panose="020B0604030504040204" pitchFamily="50" charset="-128"/>
              </a:defRPr>
            </a:lvl1pPr>
          </a:lstStyle>
          <a:p>
            <a:fld id="{D5D64311-2522-477B-8D07-5C1D5CBB8559}" type="slidenum">
              <a:rPr lang="ja-JP" altLang="en-US" smtClean="0"/>
              <a:pPr/>
              <a:t>‹#›</a:t>
            </a:fld>
            <a:endParaRPr lang="ja-JP" altLang="en-US"/>
          </a:p>
        </p:txBody>
      </p:sp>
      <p:sp>
        <p:nvSpPr>
          <p:cNvPr id="7" name="正方形/長方形 6">
            <a:extLst>
              <a:ext uri="{FF2B5EF4-FFF2-40B4-BE49-F238E27FC236}">
                <a16:creationId xmlns:a16="http://schemas.microsoft.com/office/drawing/2014/main" id="{FE636740-0185-0126-6189-DFDC6D5DE215}"/>
              </a:ext>
            </a:extLst>
          </p:cNvPr>
          <p:cNvSpPr/>
          <p:nvPr userDrawn="1"/>
        </p:nvSpPr>
        <p:spPr>
          <a:xfrm>
            <a:off x="0" y="842481"/>
            <a:ext cx="12192000" cy="107468"/>
          </a:xfrm>
          <a:prstGeom prst="rect">
            <a:avLst/>
          </a:prstGeom>
          <a:gradFill flip="none" rotWithShape="1">
            <a:gsLst>
              <a:gs pos="75000">
                <a:srgbClr val="208C2F"/>
              </a:gs>
              <a:gs pos="100000">
                <a:schemeClr val="accent6">
                  <a:lumMod val="40000"/>
                  <a:lumOff val="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9BCCF0DD-5266-C25A-1E26-80580C5F2FE1}"/>
              </a:ext>
            </a:extLst>
          </p:cNvPr>
          <p:cNvSpPr/>
          <p:nvPr userDrawn="1"/>
        </p:nvSpPr>
        <p:spPr>
          <a:xfrm>
            <a:off x="-1" y="6341126"/>
            <a:ext cx="12192000" cy="107468"/>
          </a:xfrm>
          <a:prstGeom prst="rect">
            <a:avLst/>
          </a:prstGeom>
          <a:gradFill flip="none" rotWithShape="1">
            <a:gsLst>
              <a:gs pos="75000">
                <a:srgbClr val="208C2F"/>
              </a:gs>
              <a:gs pos="100000">
                <a:schemeClr val="accent6">
                  <a:lumMod val="40000"/>
                  <a:lumOff val="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pic>
        <p:nvPicPr>
          <p:cNvPr id="9" name="図 8" descr="テキスト, ホワイトボード&#10;&#10;AI によって生成されたコンテンツは間違っている可能性があります。">
            <a:extLst>
              <a:ext uri="{FF2B5EF4-FFF2-40B4-BE49-F238E27FC236}">
                <a16:creationId xmlns:a16="http://schemas.microsoft.com/office/drawing/2014/main" id="{9878461E-111F-EE3B-A870-53462F2C060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6576" y="173131"/>
            <a:ext cx="1003418" cy="472549"/>
          </a:xfrm>
          <a:prstGeom prst="rect">
            <a:avLst/>
          </a:prstGeom>
        </p:spPr>
      </p:pic>
      <p:pic>
        <p:nvPicPr>
          <p:cNvPr id="10" name="図 9">
            <a:extLst>
              <a:ext uri="{FF2B5EF4-FFF2-40B4-BE49-F238E27FC236}">
                <a16:creationId xmlns:a16="http://schemas.microsoft.com/office/drawing/2014/main" id="{5FBEBA50-BB5F-8667-ADC5-C7A1FBD43D9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95673" y="611606"/>
            <a:ext cx="805225" cy="174465"/>
          </a:xfrm>
          <a:prstGeom prst="rect">
            <a:avLst/>
          </a:prstGeom>
        </p:spPr>
      </p:pic>
    </p:spTree>
    <p:extLst>
      <p:ext uri="{BB962C8B-B14F-4D97-AF65-F5344CB8AC3E}">
        <p14:creationId xmlns:p14="http://schemas.microsoft.com/office/powerpoint/2010/main" val="303259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28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src.nist.gov/Projects/Security-Content-Automation-Protoc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www.cve.org/About/Process" TargetMode="External"/><Relationship Id="rId5" Type="http://schemas.openxmlformats.org/officeDocument/2006/relationships/image" Target="../media/image18.png"/><Relationship Id="rId4" Type="http://schemas.openxmlformats.org/officeDocument/2006/relationships/hyperlink" Target="https://www.cve.org/CVERecord?id=CVE-2024-2176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irst.org/cvss/calculator/3.1"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cisa.gov/known-exploited-vulnerabilities-catalo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zeijyakuseitaioukenkyukai.connpass.com/" TargetMode="External"/><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facebook.com/groups/zeijyakuseitaioukenkyukai"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TURROKS/CVE_Prioritize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xaitax/SploitScan"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facebook.com/groups/zeijyakuseitaioukenkyukai" TargetMode="External"/><Relationship Id="rId7" Type="http://schemas.openxmlformats.org/officeDocument/2006/relationships/image" Target="../media/image9.png"/><Relationship Id="rId2" Type="http://schemas.openxmlformats.org/officeDocument/2006/relationships/hyperlink" Target="https://zeijyakuseitaioukenkyukai.connpass.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hogehuga/vulnRespStudyGroup/" TargetMode="External"/><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ttc.or.jp/document_db/information/view_express_entity/1423" TargetMode="External"/><Relationship Id="rId2" Type="http://schemas.openxmlformats.org/officeDocument/2006/relationships/hyperlink" Target="https://www.itu.int/rec/T-REC-X.1060-202106-I" TargetMode="External"/><Relationship Id="rId1" Type="http://schemas.openxmlformats.org/officeDocument/2006/relationships/slideLayout" Target="../slideLayouts/slideLayout2.xml"/><Relationship Id="rId4" Type="http://schemas.openxmlformats.org/officeDocument/2006/relationships/hyperlink" Target="https://isog-j.org/output/2023/Textbook_soc-csirt_v3.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mailto:kei.inou@lac.co.jp"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cisa.gov/stakeholder-specific-vulnerability-categorization-ssvc" TargetMode="External"/><Relationship Id="rId3" Type="http://schemas.openxmlformats.org/officeDocument/2006/relationships/hyperlink" Target="https://csrc.nist.gov/projects/security-content-automation-protocol/" TargetMode="External"/><Relationship Id="rId7" Type="http://schemas.openxmlformats.org/officeDocument/2006/relationships/hyperlink" Target="https://github.com/hogehuga/threatWatchDog" TargetMode="External"/><Relationship Id="rId2" Type="http://schemas.openxmlformats.org/officeDocument/2006/relationships/hyperlink" Target="https://www.ipa.go.jp/security/vuln/scap/scap.html" TargetMode="External"/><Relationship Id="rId1" Type="http://schemas.openxmlformats.org/officeDocument/2006/relationships/slideLayout" Target="../slideLayouts/slideLayout2.xml"/><Relationship Id="rId6" Type="http://schemas.openxmlformats.org/officeDocument/2006/relationships/hyperlink" Target="https://github.com/hogehuga/epss-db" TargetMode="External"/><Relationship Id="rId11" Type="http://schemas.openxmlformats.org/officeDocument/2006/relationships/hyperlink" Target="https://www.cisa.gov/ssvc-calculator" TargetMode="External"/><Relationship Id="rId5" Type="http://schemas.openxmlformats.org/officeDocument/2006/relationships/hyperlink" Target="https://www.first.org/epss/" TargetMode="External"/><Relationship Id="rId10" Type="http://schemas.openxmlformats.org/officeDocument/2006/relationships/hyperlink" Target="https://certcc.github.io/SSVC/ssvc-calc/" TargetMode="External"/><Relationship Id="rId4" Type="http://schemas.openxmlformats.org/officeDocument/2006/relationships/hyperlink" Target="https://www.cisa.gov/known-exploited-vulnerabilities-catalog" TargetMode="External"/><Relationship Id="rId9" Type="http://schemas.openxmlformats.org/officeDocument/2006/relationships/hyperlink" Target="https://insights.sei.cmu.edu/library/prioritizing-vulnerability-response-a-stakeholder-specific-vulnerability-categorization-version-2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ttc.or.jp/document_db/information/view_express_entity/1423" TargetMode="External"/><Relationship Id="rId2" Type="http://schemas.openxmlformats.org/officeDocument/2006/relationships/hyperlink" Target="https://www.itu.int/rec/T-REC-X.1060-202106-I" TargetMode="External"/><Relationship Id="rId1" Type="http://schemas.openxmlformats.org/officeDocument/2006/relationships/slideLayout" Target="../slideLayouts/slideLayout2.xml"/><Relationship Id="rId6" Type="http://schemas.openxmlformats.org/officeDocument/2006/relationships/hyperlink" Target="https://www.nic.ad.jp/ja/materials/iw/sc-fukuoka/proceedings/c23/c23-Inoue.pdf" TargetMode="External"/><Relationship Id="rId5" Type="http://schemas.openxmlformats.org/officeDocument/2006/relationships/hyperlink" Target="https://www.nic.ad.jp/ja/materials/iw/2023/proceedings/c6/" TargetMode="External"/><Relationship Id="rId4" Type="http://schemas.openxmlformats.org/officeDocument/2006/relationships/hyperlink" Target="https://isog-j.org/output/2023/Textbook_soc-csirt_v3.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F9F81-36CB-3950-D239-CCE2A4AAFA8F}"/>
              </a:ext>
            </a:extLst>
          </p:cNvPr>
          <p:cNvSpPr>
            <a:spLocks noGrp="1"/>
          </p:cNvSpPr>
          <p:nvPr>
            <p:ph type="ctrTitle"/>
          </p:nvPr>
        </p:nvSpPr>
        <p:spPr/>
        <p:txBody>
          <a:bodyPr/>
          <a:lstStyle/>
          <a:p>
            <a:r>
              <a:rPr lang="ja-JP" altLang="en-US" dirty="0"/>
              <a:t>脆弱性管理についての整理</a:t>
            </a:r>
          </a:p>
        </p:txBody>
      </p:sp>
      <p:sp>
        <p:nvSpPr>
          <p:cNvPr id="5" name="字幕 4">
            <a:extLst>
              <a:ext uri="{FF2B5EF4-FFF2-40B4-BE49-F238E27FC236}">
                <a16:creationId xmlns:a16="http://schemas.microsoft.com/office/drawing/2014/main" id="{2AB6ACF5-F77E-D49A-B8F9-4214D2264FC5}"/>
              </a:ext>
            </a:extLst>
          </p:cNvPr>
          <p:cNvSpPr>
            <a:spLocks noGrp="1"/>
          </p:cNvSpPr>
          <p:nvPr>
            <p:ph type="subTitle" idx="1"/>
          </p:nvPr>
        </p:nvSpPr>
        <p:spPr/>
        <p:txBody>
          <a:bodyPr/>
          <a:lstStyle/>
          <a:p>
            <a:r>
              <a:rPr lang="ja-JP" altLang="en-US" dirty="0"/>
              <a:t>総関西サイバーセキュリティ</a:t>
            </a:r>
            <a:r>
              <a:rPr lang="en-US" altLang="ja-JP" dirty="0"/>
              <a:t>LT</a:t>
            </a:r>
            <a:r>
              <a:rPr lang="ja-JP" altLang="en-US" dirty="0"/>
              <a:t>大会（第</a:t>
            </a:r>
            <a:r>
              <a:rPr lang="en-US" altLang="ja-JP" dirty="0"/>
              <a:t>49</a:t>
            </a:r>
            <a:r>
              <a:rPr lang="ja-JP" altLang="en-US" dirty="0"/>
              <a:t>回）</a:t>
            </a:r>
          </a:p>
        </p:txBody>
      </p:sp>
      <p:sp>
        <p:nvSpPr>
          <p:cNvPr id="6" name="テキスト プレースホルダー 5">
            <a:extLst>
              <a:ext uri="{FF2B5EF4-FFF2-40B4-BE49-F238E27FC236}">
                <a16:creationId xmlns:a16="http://schemas.microsoft.com/office/drawing/2014/main" id="{68EE614B-A604-01CD-2859-82D906991359}"/>
              </a:ext>
            </a:extLst>
          </p:cNvPr>
          <p:cNvSpPr>
            <a:spLocks noGrp="1"/>
          </p:cNvSpPr>
          <p:nvPr>
            <p:ph type="body" sz="quarter" idx="13"/>
          </p:nvPr>
        </p:nvSpPr>
        <p:spPr/>
        <p:txBody>
          <a:bodyPr/>
          <a:lstStyle/>
          <a:p>
            <a:r>
              <a:rPr lang="en-US" altLang="ja-JP" dirty="0"/>
              <a:t>2025-02-12</a:t>
            </a:r>
          </a:p>
          <a:p>
            <a:r>
              <a:rPr lang="ja-JP" altLang="en-US" dirty="0"/>
              <a:t>脆弱性対応勉強会</a:t>
            </a:r>
            <a:endParaRPr lang="en-US" altLang="ja-JP" dirty="0"/>
          </a:p>
          <a:p>
            <a:r>
              <a:rPr lang="en-US" altLang="ja-JP" dirty="0"/>
              <a:t>hogehuga</a:t>
            </a:r>
          </a:p>
        </p:txBody>
      </p:sp>
      <p:sp>
        <p:nvSpPr>
          <p:cNvPr id="7" name="フッター プレースホルダー 6">
            <a:extLst>
              <a:ext uri="{FF2B5EF4-FFF2-40B4-BE49-F238E27FC236}">
                <a16:creationId xmlns:a16="http://schemas.microsoft.com/office/drawing/2014/main" id="{AA6DAF09-BF97-5C5B-5652-8939CB28C8C0}"/>
              </a:ext>
            </a:extLst>
          </p:cNvPr>
          <p:cNvSpPr>
            <a:spLocks noGrp="1"/>
          </p:cNvSpPr>
          <p:nvPr>
            <p:ph type="ftr" sz="quarter" idx="11"/>
          </p:nvPr>
        </p:nvSpPr>
        <p:spPr/>
        <p:txBody>
          <a:bodyPr/>
          <a:lstStyle/>
          <a:p>
            <a:r>
              <a:rPr lang="ja-JP" altLang="en-US"/>
              <a:t>脆弱性対応勉強会 </a:t>
            </a:r>
            <a:r>
              <a:rPr lang="en-US" altLang="ja-JP"/>
              <a:t>2025</a:t>
            </a:r>
            <a:endParaRPr lang="ja-JP" altLang="en-US" dirty="0"/>
          </a:p>
        </p:txBody>
      </p:sp>
      <p:sp>
        <p:nvSpPr>
          <p:cNvPr id="8" name="スライド番号プレースホルダー 7">
            <a:extLst>
              <a:ext uri="{FF2B5EF4-FFF2-40B4-BE49-F238E27FC236}">
                <a16:creationId xmlns:a16="http://schemas.microsoft.com/office/drawing/2014/main" id="{96BB1C13-F0F8-6E5F-6CF8-1922E1CA5C30}"/>
              </a:ext>
            </a:extLst>
          </p:cNvPr>
          <p:cNvSpPr>
            <a:spLocks noGrp="1"/>
          </p:cNvSpPr>
          <p:nvPr>
            <p:ph type="sldNum" sz="quarter" idx="12"/>
          </p:nvPr>
        </p:nvSpPr>
        <p:spPr/>
        <p:txBody>
          <a:bodyPr/>
          <a:lstStyle/>
          <a:p>
            <a:fld id="{D5D64311-2522-477B-8D07-5C1D5CBB8559}" type="slidenum">
              <a:rPr kumimoji="1" lang="ja-JP" altLang="en-US" smtClean="0"/>
              <a:t>1</a:t>
            </a:fld>
            <a:endParaRPr kumimoji="1" lang="ja-JP" altLang="en-US"/>
          </a:p>
        </p:txBody>
      </p:sp>
    </p:spTree>
    <p:extLst>
      <p:ext uri="{BB962C8B-B14F-4D97-AF65-F5344CB8AC3E}">
        <p14:creationId xmlns:p14="http://schemas.microsoft.com/office/powerpoint/2010/main" val="793265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8074ED6-E13F-BD94-B982-AA88DA14CA3E}"/>
              </a:ext>
            </a:extLst>
          </p:cNvPr>
          <p:cNvSpPr>
            <a:spLocks noGrp="1"/>
          </p:cNvSpPr>
          <p:nvPr>
            <p:ph type="title"/>
          </p:nvPr>
        </p:nvSpPr>
        <p:spPr/>
        <p:txBody>
          <a:bodyPr/>
          <a:lstStyle/>
          <a:p>
            <a:r>
              <a:rPr lang="ja-JP" altLang="en-US" dirty="0"/>
              <a:t>脆弱性と評価</a:t>
            </a:r>
          </a:p>
        </p:txBody>
      </p:sp>
      <p:sp>
        <p:nvSpPr>
          <p:cNvPr id="7" name="コンテンツ プレースホルダー 6">
            <a:extLst>
              <a:ext uri="{FF2B5EF4-FFF2-40B4-BE49-F238E27FC236}">
                <a16:creationId xmlns:a16="http://schemas.microsoft.com/office/drawing/2014/main" id="{1D638AE0-817D-3846-AABC-C1D8385844CB}"/>
              </a:ext>
            </a:extLst>
          </p:cNvPr>
          <p:cNvSpPr>
            <a:spLocks noGrp="1"/>
          </p:cNvSpPr>
          <p:nvPr>
            <p:ph idx="1"/>
          </p:nvPr>
        </p:nvSpPr>
        <p:spPr/>
        <p:txBody>
          <a:bodyPr>
            <a:normAutofit fontScale="85000" lnSpcReduction="20000"/>
          </a:bodyPr>
          <a:lstStyle/>
          <a:p>
            <a:pPr marL="0" indent="0">
              <a:buNone/>
            </a:pPr>
            <a:r>
              <a:rPr lang="ja-JP" altLang="en-US" dirty="0"/>
              <a:t>発見された脆弱性はすべて解決するのが理想ですが、現実にはそのようにはできません。</a:t>
            </a:r>
            <a:endParaRPr lang="en-US" altLang="ja-JP" dirty="0"/>
          </a:p>
          <a:p>
            <a:r>
              <a:rPr lang="ja-JP" altLang="en-US" dirty="0"/>
              <a:t>システムの数により脆弱性の総数が多い、対応工数が非常にかかる、</a:t>
            </a:r>
            <a:r>
              <a:rPr lang="en-US" altLang="ja-JP" dirty="0" err="1"/>
              <a:t>etc</a:t>
            </a:r>
            <a:endParaRPr lang="en-US" altLang="ja-JP" dirty="0"/>
          </a:p>
          <a:p>
            <a:r>
              <a:rPr lang="ja-JP" altLang="en-US" dirty="0"/>
              <a:t>全てに対して対応ができない以上、影響があるものを選別して対応する必要がある</a:t>
            </a:r>
            <a:endParaRPr lang="en-US" altLang="ja-JP" dirty="0"/>
          </a:p>
          <a:p>
            <a:pPr lvl="1"/>
            <a:r>
              <a:rPr lang="ja-JP" altLang="en-US" dirty="0"/>
              <a:t>事業への影響（</a:t>
            </a:r>
            <a:r>
              <a:rPr lang="en-US" altLang="ja-JP" dirty="0"/>
              <a:t>=</a:t>
            </a:r>
            <a:r>
              <a:rPr lang="ja-JP" altLang="en-US" dirty="0"/>
              <a:t>リスク）を評価し、影響度が高いものから対応する、等</a:t>
            </a:r>
            <a:endParaRPr lang="en-US" altLang="ja-JP" dirty="0"/>
          </a:p>
          <a:p>
            <a:pPr marL="0" indent="0">
              <a:buNone/>
            </a:pPr>
            <a:endParaRPr lang="en-US" altLang="ja-JP" dirty="0"/>
          </a:p>
          <a:p>
            <a:pPr marL="0" indent="0">
              <a:buNone/>
            </a:pPr>
            <a:r>
              <a:rPr lang="ja-JP" altLang="en-US" dirty="0"/>
              <a:t>リスクを評価する際には、脆弱性それ自体と、おかれている環境に分けて考える必要があります。</a:t>
            </a:r>
            <a:endParaRPr lang="en-US" altLang="ja-JP" dirty="0"/>
          </a:p>
          <a:p>
            <a:pPr marL="0" indent="0">
              <a:buNone/>
            </a:pPr>
            <a:endParaRPr lang="en-US" altLang="ja-JP" dirty="0"/>
          </a:p>
          <a:p>
            <a:pPr marL="0" indent="0">
              <a:buNone/>
            </a:pPr>
            <a:r>
              <a:rPr lang="ja-JP" altLang="en-US" dirty="0"/>
              <a:t>この章では、</a:t>
            </a:r>
            <a:r>
              <a:rPr lang="en-US" altLang="ja-JP" dirty="0"/>
              <a:t>”</a:t>
            </a:r>
            <a:r>
              <a:rPr lang="ja-JP" altLang="en-US" dirty="0"/>
              <a:t>脆弱性それ自体</a:t>
            </a:r>
            <a:r>
              <a:rPr lang="en-US" altLang="ja-JP" dirty="0"/>
              <a:t>”</a:t>
            </a:r>
            <a:r>
              <a:rPr lang="ja-JP" altLang="en-US" dirty="0"/>
              <a:t>の評価についてのフレームワークについて紹介します。</a:t>
            </a:r>
            <a:endParaRPr lang="en-US" altLang="ja-JP" dirty="0"/>
          </a:p>
          <a:p>
            <a:r>
              <a:rPr lang="en-US" altLang="ja-JP" dirty="0"/>
              <a:t>SCAP</a:t>
            </a:r>
          </a:p>
          <a:p>
            <a:r>
              <a:rPr lang="en-US" altLang="ja-JP" dirty="0"/>
              <a:t>EPSS</a:t>
            </a:r>
          </a:p>
          <a:p>
            <a:r>
              <a:rPr lang="en-US" altLang="ja-JP" dirty="0"/>
              <a:t>KEV</a:t>
            </a:r>
          </a:p>
          <a:p>
            <a:r>
              <a:rPr lang="ja-JP" altLang="en-US" dirty="0"/>
              <a:t>評価が難しいもの</a:t>
            </a:r>
          </a:p>
        </p:txBody>
      </p:sp>
      <p:sp>
        <p:nvSpPr>
          <p:cNvPr id="4" name="フッター プレースホルダー 3">
            <a:extLst>
              <a:ext uri="{FF2B5EF4-FFF2-40B4-BE49-F238E27FC236}">
                <a16:creationId xmlns:a16="http://schemas.microsoft.com/office/drawing/2014/main" id="{FEC4F9FB-7A4D-23F5-5EA2-B7B748D11825}"/>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BFEEA257-66DB-3F33-CBCE-DC30B8BB495C}"/>
              </a:ext>
            </a:extLst>
          </p:cNvPr>
          <p:cNvSpPr>
            <a:spLocks noGrp="1"/>
          </p:cNvSpPr>
          <p:nvPr>
            <p:ph type="sldNum" sz="quarter" idx="12"/>
          </p:nvPr>
        </p:nvSpPr>
        <p:spPr/>
        <p:txBody>
          <a:bodyPr/>
          <a:lstStyle/>
          <a:p>
            <a:fld id="{D5D64311-2522-477B-8D07-5C1D5CBB8559}" type="slidenum">
              <a:rPr kumimoji="1" lang="ja-JP" altLang="en-US" smtClean="0"/>
              <a:t>10</a:t>
            </a:fld>
            <a:endParaRPr kumimoji="1" lang="ja-JP" altLang="en-US"/>
          </a:p>
        </p:txBody>
      </p:sp>
    </p:spTree>
    <p:extLst>
      <p:ext uri="{BB962C8B-B14F-4D97-AF65-F5344CB8AC3E}">
        <p14:creationId xmlns:p14="http://schemas.microsoft.com/office/powerpoint/2010/main" val="214944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B24DB-DDB2-172E-6239-1F72C86952ED}"/>
              </a:ext>
            </a:extLst>
          </p:cNvPr>
          <p:cNvSpPr>
            <a:spLocks noGrp="1"/>
          </p:cNvSpPr>
          <p:nvPr>
            <p:ph type="title"/>
          </p:nvPr>
        </p:nvSpPr>
        <p:spPr/>
        <p:txBody>
          <a:bodyPr/>
          <a:lstStyle/>
          <a:p>
            <a:r>
              <a:rPr lang="ja-JP" altLang="en-US" dirty="0"/>
              <a:t>脆弱性と評価：</a:t>
            </a:r>
            <a:r>
              <a:rPr kumimoji="1" lang="en-US" altLang="ja-JP" dirty="0"/>
              <a:t>SCAP</a:t>
            </a:r>
            <a:r>
              <a:rPr kumimoji="1" lang="ja-JP" altLang="en-US" dirty="0"/>
              <a:t>（</a:t>
            </a:r>
            <a:r>
              <a:rPr kumimoji="1" lang="en-US" altLang="ja-JP" dirty="0"/>
              <a:t>Security Content Automation Protocol</a:t>
            </a:r>
            <a:r>
              <a:rPr kumimoji="1" lang="ja-JP" altLang="en-US" dirty="0"/>
              <a:t>）</a:t>
            </a:r>
          </a:p>
        </p:txBody>
      </p:sp>
      <p:sp>
        <p:nvSpPr>
          <p:cNvPr id="3" name="コンテンツ プレースホルダー 2">
            <a:extLst>
              <a:ext uri="{FF2B5EF4-FFF2-40B4-BE49-F238E27FC236}">
                <a16:creationId xmlns:a16="http://schemas.microsoft.com/office/drawing/2014/main" id="{0093CE5A-5FDF-AD8E-5E04-AB3537DD478D}"/>
              </a:ext>
            </a:extLst>
          </p:cNvPr>
          <p:cNvSpPr>
            <a:spLocks noGrp="1"/>
          </p:cNvSpPr>
          <p:nvPr>
            <p:ph idx="1"/>
          </p:nvPr>
        </p:nvSpPr>
        <p:spPr/>
        <p:txBody>
          <a:bodyPr>
            <a:normAutofit fontScale="85000" lnSpcReduction="20000"/>
          </a:bodyPr>
          <a:lstStyle/>
          <a:p>
            <a:pPr marL="0" indent="0">
              <a:buNone/>
            </a:pPr>
            <a:r>
              <a:rPr lang="ja-JP" altLang="en-US" dirty="0">
                <a:latin typeface="ＭＳ Ｐゴシック" panose="020B0600070205080204" pitchFamily="50" charset="-128"/>
                <a:ea typeface="ＭＳ Ｐゴシック" panose="020B0600070205080204" pitchFamily="50" charset="-128"/>
              </a:rPr>
              <a:t>脆弱性評価でよく使われる</a:t>
            </a:r>
            <a:r>
              <a:rPr lang="en-US" altLang="ja-JP" dirty="0">
                <a:latin typeface="ＭＳ Ｐゴシック" panose="020B0600070205080204" pitchFamily="50" charset="-128"/>
                <a:ea typeface="ＭＳ Ｐゴシック" panose="020B0600070205080204" pitchFamily="50" charset="-128"/>
              </a:rPr>
              <a:t>CVSS Base Score</a:t>
            </a:r>
            <a:r>
              <a:rPr lang="ja-JP" altLang="en-US" dirty="0">
                <a:latin typeface="ＭＳ Ｐゴシック" panose="020B0600070205080204" pitchFamily="50" charset="-128"/>
                <a:ea typeface="ＭＳ Ｐゴシック" panose="020B0600070205080204" pitchFamily="50" charset="-128"/>
              </a:rPr>
              <a:t>は、</a:t>
            </a:r>
            <a:r>
              <a:rPr lang="en-US" altLang="ja-JP" dirty="0">
                <a:latin typeface="ＭＳ Ｐゴシック" panose="020B0600070205080204" pitchFamily="50" charset="-128"/>
                <a:ea typeface="ＭＳ Ｐゴシック" panose="020B0600070205080204" pitchFamily="50" charset="-128"/>
              </a:rPr>
              <a:t>SCAP</a:t>
            </a:r>
            <a:r>
              <a:rPr lang="ja-JP" altLang="en-US" dirty="0">
                <a:latin typeface="ＭＳ Ｐゴシック" panose="020B0600070205080204" pitchFamily="50" charset="-128"/>
                <a:ea typeface="ＭＳ Ｐゴシック" panose="020B0600070205080204" pitchFamily="50" charset="-128"/>
              </a:rPr>
              <a:t>という枠組みで提供されている情報です。</a:t>
            </a:r>
            <a:endParaRPr lang="en-US" altLang="ja-JP" dirty="0">
              <a:latin typeface="ＭＳ Ｐゴシック" panose="020B0600070205080204" pitchFamily="50" charset="-128"/>
              <a:ea typeface="ＭＳ Ｐゴシック" panose="020B0600070205080204" pitchFamily="50" charset="-128"/>
            </a:endParaRPr>
          </a:p>
          <a:p>
            <a:pPr marL="0" indent="0">
              <a:buNone/>
            </a:pPr>
            <a:r>
              <a:rPr lang="en-US" altLang="ja-JP" dirty="0">
                <a:latin typeface="ＭＳ Ｐゴシック" panose="020B0600070205080204" pitchFamily="50" charset="-128"/>
                <a:ea typeface="ＭＳ Ｐゴシック" panose="020B0600070205080204" pitchFamily="50" charset="-128"/>
              </a:rPr>
              <a:t>SCAP</a:t>
            </a:r>
            <a:r>
              <a:rPr lang="ja-JP" altLang="en-US" dirty="0">
                <a:latin typeface="ＭＳ Ｐゴシック" panose="020B0600070205080204" pitchFamily="50" charset="-128"/>
                <a:ea typeface="ＭＳ Ｐゴシック" panose="020B0600070205080204" pitchFamily="50" charset="-128"/>
              </a:rPr>
              <a:t>とは、米国の</a:t>
            </a:r>
            <a:r>
              <a:rPr lang="en-US" altLang="ja-JP" dirty="0">
                <a:latin typeface="ＭＳ Ｐゴシック" panose="020B0600070205080204" pitchFamily="50" charset="-128"/>
                <a:ea typeface="ＭＳ Ｐゴシック" panose="020B0600070205080204" pitchFamily="50" charset="-128"/>
              </a:rPr>
              <a:t>FISMA</a:t>
            </a:r>
            <a:r>
              <a:rPr lang="ja-JP" altLang="en-US" dirty="0">
                <a:latin typeface="ＭＳ Ｐゴシック" panose="020B0600070205080204" pitchFamily="50" charset="-128"/>
                <a:ea typeface="ＭＳ Ｐゴシック" panose="020B0600070205080204" pitchFamily="50" charset="-128"/>
              </a:rPr>
              <a:t>（連邦情報セキュリティマネジメント法：</a:t>
            </a:r>
            <a:r>
              <a:rPr lang="en-US" altLang="ja-JP" dirty="0">
                <a:latin typeface="ＭＳ Ｐゴシック" panose="020B0600070205080204" pitchFamily="50" charset="-128"/>
                <a:ea typeface="ＭＳ Ｐゴシック" panose="020B0600070205080204" pitchFamily="50" charset="-128"/>
              </a:rPr>
              <a:t>Federal Information Security Management Act</a:t>
            </a:r>
            <a:r>
              <a:rPr lang="ja-JP" altLang="en-US" dirty="0">
                <a:latin typeface="ＭＳ Ｐゴシック" panose="020B0600070205080204" pitchFamily="50" charset="-128"/>
                <a:ea typeface="ＭＳ Ｐゴシック" panose="020B0600070205080204" pitchFamily="50" charset="-128"/>
              </a:rPr>
              <a:t>）に対応すべく、情報セキュリティ対策の自動化と標準化を目指して開発されました</a:t>
            </a:r>
            <a:r>
              <a:rPr lang="ja-JP" altLang="en-US" dirty="0"/>
              <a:t>。</a:t>
            </a:r>
            <a:endParaRPr lang="en-US" altLang="ja-JP" dirty="0"/>
          </a:p>
          <a:p>
            <a:pPr marL="0" indent="0">
              <a:buNone/>
            </a:pPr>
            <a:r>
              <a:rPr lang="en-US" altLang="ja-JP" dirty="0">
                <a:hlinkClick r:id="rId2"/>
              </a:rPr>
              <a:t>https://csrc.nist.gov/Projects/Security-Content-Automation-Protocol/</a:t>
            </a:r>
            <a:endParaRPr lang="en-US" altLang="ja-JP" dirty="0"/>
          </a:p>
          <a:p>
            <a:pPr marL="0" indent="0">
              <a:buNone/>
            </a:pPr>
            <a:endParaRPr lang="en-US" altLang="ja-JP" dirty="0">
              <a:latin typeface="ＭＳ Ｐゴシック" panose="020B0600070205080204" pitchFamily="50" charset="-128"/>
              <a:ea typeface="ＭＳ Ｐゴシック" panose="020B0600070205080204" pitchFamily="50" charset="-128"/>
            </a:endParaRPr>
          </a:p>
          <a:p>
            <a:pPr marL="0" indent="0">
              <a:buNone/>
            </a:pPr>
            <a:r>
              <a:rPr lang="en-US" altLang="ja-JP" dirty="0">
                <a:latin typeface="ＭＳ Ｐゴシック" panose="020B0600070205080204" pitchFamily="50" charset="-128"/>
                <a:ea typeface="ＭＳ Ｐゴシック" panose="020B0600070205080204" pitchFamily="50" charset="-128"/>
              </a:rPr>
              <a:t>SCAP</a:t>
            </a:r>
            <a:r>
              <a:rPr lang="ja-JP" altLang="en-US" dirty="0">
                <a:latin typeface="ＭＳ Ｐゴシック" panose="020B0600070205080204" pitchFamily="50" charset="-128"/>
                <a:ea typeface="ＭＳ Ｐゴシック" panose="020B0600070205080204" pitchFamily="50" charset="-128"/>
              </a:rPr>
              <a:t>に内包されているものと、よく利用されているものの概要を示していきます。</a:t>
            </a:r>
            <a:endParaRPr lang="en-US" altLang="ja-JP" dirty="0">
              <a:latin typeface="ＭＳ Ｐゴシック" panose="020B0600070205080204" pitchFamily="50" charset="-128"/>
              <a:ea typeface="ＭＳ Ｐゴシック" panose="020B0600070205080204" pitchFamily="50" charset="-128"/>
            </a:endParaRPr>
          </a:p>
          <a:p>
            <a:r>
              <a:rPr lang="en-US" altLang="ja-JP" dirty="0">
                <a:latin typeface="ＭＳ Ｐゴシック" panose="020B0600070205080204" pitchFamily="50" charset="-128"/>
                <a:ea typeface="ＭＳ Ｐゴシック" panose="020B0600070205080204" pitchFamily="50" charset="-128"/>
              </a:rPr>
              <a:t>CVE</a:t>
            </a:r>
          </a:p>
          <a:p>
            <a:r>
              <a:rPr lang="en-US" altLang="ja-JP" dirty="0">
                <a:latin typeface="ＭＳ Ｐゴシック" panose="020B0600070205080204" pitchFamily="50" charset="-128"/>
                <a:ea typeface="ＭＳ Ｐゴシック" panose="020B0600070205080204" pitchFamily="50" charset="-128"/>
              </a:rPr>
              <a:t>CVSS(v3, v4),</a:t>
            </a:r>
            <a:r>
              <a:rPr lang="en-US" altLang="ja-JP" dirty="0" err="1">
                <a:latin typeface="ＭＳ Ｐゴシック" panose="020B0600070205080204" pitchFamily="50" charset="-128"/>
                <a:ea typeface="ＭＳ Ｐゴシック" panose="020B0600070205080204" pitchFamily="50" charset="-128"/>
              </a:rPr>
              <a:t>BaseScore</a:t>
            </a:r>
            <a:r>
              <a:rPr lang="en-US" altLang="ja-JP" dirty="0">
                <a:latin typeface="ＭＳ Ｐゴシック" panose="020B0600070205080204" pitchFamily="50" charset="-128"/>
                <a:ea typeface="ＭＳ Ｐゴシック" panose="020B0600070205080204" pitchFamily="50" charset="-128"/>
              </a:rPr>
              <a:t>/Vector</a:t>
            </a:r>
          </a:p>
          <a:p>
            <a:r>
              <a:rPr lang="en-US" altLang="ja-JP" dirty="0">
                <a:latin typeface="ＭＳ Ｐゴシック" panose="020B0600070205080204" pitchFamily="50" charset="-128"/>
                <a:ea typeface="ＭＳ Ｐゴシック" panose="020B0600070205080204" pitchFamily="50" charset="-128"/>
              </a:rPr>
              <a:t>CPE</a:t>
            </a:r>
          </a:p>
          <a:p>
            <a:r>
              <a:rPr lang="en-US" altLang="ja-JP" dirty="0">
                <a:latin typeface="ＭＳ Ｐゴシック" panose="020B0600070205080204" pitchFamily="50" charset="-128"/>
                <a:ea typeface="ＭＳ Ｐゴシック" panose="020B0600070205080204" pitchFamily="50" charset="-128"/>
              </a:rPr>
              <a:t>OVAL</a:t>
            </a:r>
          </a:p>
          <a:p>
            <a:r>
              <a:rPr lang="en-US" altLang="ja-JP" dirty="0">
                <a:latin typeface="ＭＳ Ｐゴシック" panose="020B0600070205080204" pitchFamily="50" charset="-128"/>
                <a:ea typeface="ＭＳ Ｐゴシック" panose="020B0600070205080204" pitchFamily="50" charset="-128"/>
              </a:rPr>
              <a:t>Scanner: </a:t>
            </a:r>
            <a:r>
              <a:rPr lang="en-US" altLang="ja-JP" dirty="0" err="1">
                <a:latin typeface="ＭＳ Ｐゴシック" panose="020B0600070205080204" pitchFamily="50" charset="-128"/>
                <a:ea typeface="ＭＳ Ｐゴシック" panose="020B0600070205080204" pitchFamily="50" charset="-128"/>
              </a:rPr>
              <a:t>oscap</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p:txBody>
      </p:sp>
      <p:sp>
        <p:nvSpPr>
          <p:cNvPr id="4" name="フッター プレースホルダー 3">
            <a:extLst>
              <a:ext uri="{FF2B5EF4-FFF2-40B4-BE49-F238E27FC236}">
                <a16:creationId xmlns:a16="http://schemas.microsoft.com/office/drawing/2014/main" id="{B08744A9-8EF0-D01E-01D3-547376DFC312}"/>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D6518E05-074D-939E-6D3E-4871B39407F9}"/>
              </a:ext>
            </a:extLst>
          </p:cNvPr>
          <p:cNvSpPr>
            <a:spLocks noGrp="1"/>
          </p:cNvSpPr>
          <p:nvPr>
            <p:ph type="sldNum" sz="quarter" idx="12"/>
          </p:nvPr>
        </p:nvSpPr>
        <p:spPr/>
        <p:txBody>
          <a:bodyPr/>
          <a:lstStyle/>
          <a:p>
            <a:fld id="{D5D64311-2522-477B-8D07-5C1D5CBB8559}" type="slidenum">
              <a:rPr kumimoji="1" lang="ja-JP" altLang="en-US" smtClean="0"/>
              <a:t>11</a:t>
            </a:fld>
            <a:endParaRPr kumimoji="1" lang="ja-JP" altLang="en-US"/>
          </a:p>
        </p:txBody>
      </p:sp>
      <p:pic>
        <p:nvPicPr>
          <p:cNvPr id="7" name="図 6">
            <a:extLst>
              <a:ext uri="{FF2B5EF4-FFF2-40B4-BE49-F238E27FC236}">
                <a16:creationId xmlns:a16="http://schemas.microsoft.com/office/drawing/2014/main" id="{F3A25D49-8A1F-D25B-A3C2-E983D5CE4734}"/>
              </a:ext>
            </a:extLst>
          </p:cNvPr>
          <p:cNvPicPr>
            <a:picLocks noChangeAspect="1"/>
          </p:cNvPicPr>
          <p:nvPr/>
        </p:nvPicPr>
        <p:blipFill>
          <a:blip r:embed="rId3"/>
          <a:stretch>
            <a:fillRect/>
          </a:stretch>
        </p:blipFill>
        <p:spPr>
          <a:xfrm>
            <a:off x="7363973" y="4167334"/>
            <a:ext cx="4536925" cy="21200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517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11F35-FD47-EB5A-EA62-5045ED8761A1}"/>
              </a:ext>
            </a:extLst>
          </p:cNvPr>
          <p:cNvSpPr>
            <a:spLocks noGrp="1"/>
          </p:cNvSpPr>
          <p:nvPr>
            <p:ph type="title"/>
          </p:nvPr>
        </p:nvSpPr>
        <p:spPr/>
        <p:txBody>
          <a:bodyPr/>
          <a:lstStyle/>
          <a:p>
            <a:r>
              <a:rPr lang="ja-JP" altLang="en-US" dirty="0"/>
              <a:t>脆弱性と評価：</a:t>
            </a:r>
            <a:r>
              <a:rPr kumimoji="1" lang="en-US" altLang="ja-JP" dirty="0"/>
              <a:t>SCAP</a:t>
            </a:r>
            <a:r>
              <a:rPr kumimoji="1" lang="ja-JP" altLang="en-US" dirty="0"/>
              <a:t>：</a:t>
            </a:r>
            <a:r>
              <a:rPr kumimoji="1" lang="en-US" altLang="ja-JP" dirty="0"/>
              <a:t>Specifications</a:t>
            </a:r>
            <a:r>
              <a:rPr kumimoji="1" lang="ja-JP" altLang="en-US" dirty="0"/>
              <a:t>（</a:t>
            </a:r>
            <a:r>
              <a:rPr kumimoji="1" lang="en-US" altLang="ja-JP" dirty="0"/>
              <a:t>v1.3</a:t>
            </a:r>
            <a:r>
              <a:rPr kumimoji="1" lang="ja-JP" altLang="en-US" dirty="0"/>
              <a:t>）</a:t>
            </a:r>
          </a:p>
        </p:txBody>
      </p:sp>
      <p:sp>
        <p:nvSpPr>
          <p:cNvPr id="3" name="コンテンツ プレースホルダー 2">
            <a:extLst>
              <a:ext uri="{FF2B5EF4-FFF2-40B4-BE49-F238E27FC236}">
                <a16:creationId xmlns:a16="http://schemas.microsoft.com/office/drawing/2014/main" id="{FF742616-38AE-7548-1806-6F0F60976ABF}"/>
              </a:ext>
            </a:extLst>
          </p:cNvPr>
          <p:cNvSpPr>
            <a:spLocks noGrp="1"/>
          </p:cNvSpPr>
          <p:nvPr>
            <p:ph sz="half" idx="1"/>
          </p:nvPr>
        </p:nvSpPr>
        <p:spPr/>
        <p:txBody>
          <a:bodyPr>
            <a:normAutofit fontScale="47500" lnSpcReduction="20000"/>
          </a:bodyPr>
          <a:lstStyle/>
          <a:p>
            <a:pPr marL="0" indent="0">
              <a:buNone/>
            </a:pPr>
            <a:r>
              <a:rPr kumimoji="1" lang="en-US" altLang="ja-JP" b="1" dirty="0">
                <a:latin typeface="Meiryo UI" panose="020B0604030504040204" pitchFamily="50" charset="-128"/>
                <a:ea typeface="Meiryo UI" panose="020B0604030504040204" pitchFamily="50" charset="-128"/>
              </a:rPr>
              <a:t>Specifications</a:t>
            </a:r>
          </a:p>
          <a:p>
            <a:r>
              <a:rPr kumimoji="1" lang="en-US" altLang="ja-JP" dirty="0">
                <a:latin typeface="Meiryo UI" panose="020B0604030504040204" pitchFamily="50" charset="-128"/>
                <a:ea typeface="Meiryo UI" panose="020B0604030504040204" pitchFamily="50" charset="-128"/>
              </a:rPr>
              <a:t>Protocol</a:t>
            </a: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SCAP</a:t>
            </a:r>
            <a:endParaRPr kumimoji="1"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Tools</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SCAP Content Validation Tool</a:t>
            </a:r>
          </a:p>
          <a:p>
            <a:r>
              <a:rPr lang="en-US" altLang="ja-JP" dirty="0">
                <a:latin typeface="Meiryo UI" panose="020B0604030504040204" pitchFamily="50" charset="-128"/>
                <a:ea typeface="Meiryo UI" panose="020B0604030504040204" pitchFamily="50" charset="-128"/>
              </a:rPr>
              <a:t>Languages</a:t>
            </a: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XCCDF</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The Extensible Configuration Checklist Description Format</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OVAL®</a:t>
            </a:r>
            <a:r>
              <a:rPr kumimoji="1" lang="ja-JP" altLang="en-US" dirty="0">
                <a:latin typeface="Meiryo UI" panose="020B0604030504040204" pitchFamily="50" charset="-128"/>
                <a:ea typeface="Meiryo UI" panose="020B0604030504040204" pitchFamily="50" charset="-128"/>
              </a:rPr>
              <a:t>：</a:t>
            </a:r>
            <a:r>
              <a:rPr lang="en-US" altLang="ja-JP" dirty="0"/>
              <a:t>Open Vulnerability and Assessment Language</a:t>
            </a:r>
            <a:endParaRPr kumimoji="1" lang="en-US" altLang="ja-JP" dirty="0">
              <a:latin typeface="Meiryo UI" panose="020B0604030504040204" pitchFamily="50" charset="-128"/>
              <a:ea typeface="Meiryo UI" panose="020B0604030504040204" pitchFamily="50" charset="-128"/>
            </a:endParaRP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OCIL</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Open Checklist Interactive Language</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Asset Identification</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ARF</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Asset Reporting Format</a:t>
            </a:r>
          </a:p>
          <a:p>
            <a:r>
              <a:rPr kumimoji="1" lang="en-US" altLang="ja-JP" dirty="0">
                <a:latin typeface="Meiryo UI" panose="020B0604030504040204" pitchFamily="50" charset="-128"/>
                <a:ea typeface="Meiryo UI" panose="020B0604030504040204" pitchFamily="50" charset="-128"/>
              </a:rPr>
              <a:t>Identification schemes</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CCE™</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Common Configuration Enumeration</a:t>
            </a: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CPE™</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Common Platform Enumeration</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Software Identification</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SWID</a:t>
            </a:r>
            <a:r>
              <a:rPr kumimoji="1" lang="ja-JP" altLang="en-US" dirty="0">
                <a:latin typeface="Meiryo UI" panose="020B0604030504040204" pitchFamily="50" charset="-128"/>
                <a:ea typeface="Meiryo UI" panose="020B0604030504040204" pitchFamily="50" charset="-128"/>
              </a:rPr>
              <a:t>） </a:t>
            </a:r>
            <a:r>
              <a:rPr kumimoji="1" lang="en-US" altLang="ja-JP" dirty="0">
                <a:latin typeface="Meiryo UI" panose="020B0604030504040204" pitchFamily="50" charset="-128"/>
                <a:ea typeface="Meiryo UI" panose="020B0604030504040204" pitchFamily="50" charset="-128"/>
              </a:rPr>
              <a:t>Tags</a:t>
            </a: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CVE®</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Common Vulnerabilities and Exposures</a:t>
            </a:r>
          </a:p>
          <a:p>
            <a:r>
              <a:rPr kumimoji="1" lang="en-US" altLang="ja-JP" dirty="0">
                <a:latin typeface="Meiryo UI" panose="020B0604030504040204" pitchFamily="50" charset="-128"/>
                <a:ea typeface="Meiryo UI" panose="020B0604030504040204" pitchFamily="50" charset="-128"/>
              </a:rPr>
              <a:t>Metrics</a:t>
            </a:r>
          </a:p>
          <a:p>
            <a:pPr lvl="1">
              <a:buFont typeface="Wingdings" panose="05000000000000000000" pitchFamily="2" charset="2"/>
              <a:buChar char="Ø"/>
            </a:pPr>
            <a:r>
              <a:rPr lang="en-US" altLang="ja-JP" dirty="0">
                <a:latin typeface="Meiryo UI" panose="020B0604030504040204" pitchFamily="50" charset="-128"/>
                <a:ea typeface="Meiryo UI" panose="020B0604030504040204" pitchFamily="50" charset="-128"/>
              </a:rPr>
              <a:t>CVSS</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Common Vulnerability Scoring System</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CCSS</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Common Configuration Scouring System</a:t>
            </a:r>
          </a:p>
          <a:p>
            <a:r>
              <a:rPr lang="en-US" altLang="ja-JP" dirty="0">
                <a:latin typeface="Meiryo UI" panose="020B0604030504040204" pitchFamily="50" charset="-128"/>
                <a:ea typeface="Meiryo UI" panose="020B0604030504040204" pitchFamily="50" charset="-128"/>
              </a:rPr>
              <a:t>Integrity</a:t>
            </a:r>
          </a:p>
          <a:p>
            <a:pPr lvl="1">
              <a:buFont typeface="Wingdings" panose="05000000000000000000" pitchFamily="2" charset="2"/>
              <a:buChar char="Ø"/>
            </a:pPr>
            <a:r>
              <a:rPr kumimoji="1" lang="en-US" altLang="ja-JP" dirty="0">
                <a:latin typeface="Meiryo UI" panose="020B0604030504040204" pitchFamily="50" charset="-128"/>
                <a:ea typeface="Meiryo UI" panose="020B0604030504040204" pitchFamily="50" charset="-128"/>
              </a:rPr>
              <a:t>TMSAD</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Trust Model for Security Automation Data</a:t>
            </a:r>
          </a:p>
          <a:p>
            <a:endParaRPr kumimoji="1" lang="en-US" altLang="ja-JP"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E63C88D4-1C9F-A821-1F81-9E8A11162DF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6AA39E04-2079-673E-C328-ACA8B13D4173}"/>
              </a:ext>
            </a:extLst>
          </p:cNvPr>
          <p:cNvSpPr>
            <a:spLocks noGrp="1"/>
          </p:cNvSpPr>
          <p:nvPr>
            <p:ph type="sldNum" sz="quarter" idx="12"/>
          </p:nvPr>
        </p:nvSpPr>
        <p:spPr/>
        <p:txBody>
          <a:bodyPr/>
          <a:lstStyle/>
          <a:p>
            <a:fld id="{D5D64311-2522-477B-8D07-5C1D5CBB8559}" type="slidenum">
              <a:rPr kumimoji="1" lang="ja-JP" altLang="en-US" smtClean="0"/>
              <a:t>12</a:t>
            </a:fld>
            <a:endParaRPr kumimoji="1" lang="ja-JP" altLang="en-US"/>
          </a:p>
        </p:txBody>
      </p:sp>
      <p:sp>
        <p:nvSpPr>
          <p:cNvPr id="10" name="コンテンツ プレースホルダー 9">
            <a:extLst>
              <a:ext uri="{FF2B5EF4-FFF2-40B4-BE49-F238E27FC236}">
                <a16:creationId xmlns:a16="http://schemas.microsoft.com/office/drawing/2014/main" id="{A343567B-761E-7CA5-58C5-FF3FD57D31DC}"/>
              </a:ext>
            </a:extLst>
          </p:cNvPr>
          <p:cNvSpPr>
            <a:spLocks noGrp="1"/>
          </p:cNvSpPr>
          <p:nvPr>
            <p:ph sz="half" idx="2"/>
          </p:nvPr>
        </p:nvSpPr>
        <p:spPr/>
        <p:txBody>
          <a:bodyPr/>
          <a:lstStyle/>
          <a:p>
            <a:pPr marL="0" indent="0">
              <a:buNone/>
            </a:pPr>
            <a:r>
              <a:rPr lang="ja-JP" altLang="en-US" dirty="0"/>
              <a:t>脆弱性対応</a:t>
            </a:r>
            <a:r>
              <a:rPr lang="en-US" altLang="ja-JP" dirty="0"/>
              <a:t>/</a:t>
            </a:r>
            <a:r>
              <a:rPr lang="ja-JP" altLang="en-US" dirty="0"/>
              <a:t>管理をしている場合、</a:t>
            </a:r>
            <a:r>
              <a:rPr lang="en-US" altLang="ja-JP" dirty="0"/>
              <a:t>SCAP</a:t>
            </a:r>
            <a:r>
              <a:rPr lang="ja-JP" altLang="en-US" dirty="0"/>
              <a:t>の一部の情報を利用していると思います。</a:t>
            </a:r>
            <a:endParaRPr lang="en-US" altLang="ja-JP" dirty="0"/>
          </a:p>
          <a:p>
            <a:pPr marL="0" indent="0">
              <a:buNone/>
            </a:pPr>
            <a:r>
              <a:rPr lang="ja-JP" altLang="en-US" dirty="0"/>
              <a:t>これらについて概説を行います。</a:t>
            </a:r>
            <a:endParaRPr lang="en-US" altLang="ja-JP" dirty="0"/>
          </a:p>
          <a:p>
            <a:r>
              <a:rPr lang="en-US" altLang="ja-JP" dirty="0"/>
              <a:t>CVE</a:t>
            </a:r>
          </a:p>
          <a:p>
            <a:r>
              <a:rPr lang="en-US" altLang="ja-JP" dirty="0"/>
              <a:t>CVSS</a:t>
            </a:r>
          </a:p>
          <a:p>
            <a:r>
              <a:rPr lang="en-US" altLang="ja-JP" dirty="0"/>
              <a:t>CPE</a:t>
            </a:r>
          </a:p>
          <a:p>
            <a:r>
              <a:rPr lang="en-US" altLang="ja-JP" dirty="0"/>
              <a:t>OVAL</a:t>
            </a:r>
          </a:p>
          <a:p>
            <a:endParaRPr lang="ja-JP" altLang="en-US" dirty="0"/>
          </a:p>
        </p:txBody>
      </p:sp>
    </p:spTree>
    <p:extLst>
      <p:ext uri="{BB962C8B-B14F-4D97-AF65-F5344CB8AC3E}">
        <p14:creationId xmlns:p14="http://schemas.microsoft.com/office/powerpoint/2010/main" val="240784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8DEEC1B1-0D7A-4F06-907E-0B5C8BD281EB}"/>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CVE</a:t>
            </a:r>
            <a:endParaRPr lang="ja-JP" altLang="en-US" dirty="0"/>
          </a:p>
        </p:txBody>
      </p:sp>
      <p:sp>
        <p:nvSpPr>
          <p:cNvPr id="8" name="コンテンツ プレースホルダー 7">
            <a:extLst>
              <a:ext uri="{FF2B5EF4-FFF2-40B4-BE49-F238E27FC236}">
                <a16:creationId xmlns:a16="http://schemas.microsoft.com/office/drawing/2014/main" id="{17164999-6894-240E-580C-7E87401DEDD0}"/>
              </a:ext>
            </a:extLst>
          </p:cNvPr>
          <p:cNvSpPr>
            <a:spLocks noGrp="1"/>
          </p:cNvSpPr>
          <p:nvPr>
            <p:ph idx="1"/>
          </p:nvPr>
        </p:nvSpPr>
        <p:spPr/>
        <p:txBody>
          <a:bodyPr>
            <a:normAutofit/>
          </a:bodyPr>
          <a:lstStyle/>
          <a:p>
            <a:pPr marL="0" indent="0">
              <a:buNone/>
            </a:pPr>
            <a:r>
              <a:rPr lang="ja-JP" altLang="en-US" dirty="0"/>
              <a:t>脆弱性を一位に識別するための識別子です。</a:t>
            </a:r>
            <a:endParaRPr lang="en-US" altLang="ja-JP" dirty="0"/>
          </a:p>
          <a:p>
            <a:r>
              <a:rPr lang="en-US" altLang="ja-JP" dirty="0"/>
              <a:t>CVE-ID</a:t>
            </a:r>
            <a:r>
              <a:rPr lang="ja-JP" altLang="en-US" dirty="0"/>
              <a:t>が割り当てられます。</a:t>
            </a:r>
            <a:endParaRPr lang="en-US" altLang="ja-JP" dirty="0"/>
          </a:p>
          <a:p>
            <a:pPr lvl="1">
              <a:buFont typeface="Wingdings" panose="05000000000000000000" pitchFamily="2" charset="2"/>
              <a:buChar char="Ø"/>
            </a:pPr>
            <a:r>
              <a:rPr lang="ja-JP" altLang="en-US" dirty="0"/>
              <a:t>例）</a:t>
            </a:r>
            <a:r>
              <a:rPr lang="en-US" altLang="ja-JP" dirty="0"/>
              <a:t>CVE-2024-21762</a:t>
            </a:r>
          </a:p>
          <a:p>
            <a:r>
              <a:rPr lang="ja-JP" altLang="en-US" dirty="0"/>
              <a:t>登録プロセス</a:t>
            </a:r>
            <a:endParaRPr lang="en-US" altLang="ja-JP" dirty="0"/>
          </a:p>
          <a:p>
            <a:pPr lvl="1">
              <a:buFont typeface="Wingdings" panose="05000000000000000000" pitchFamily="2" charset="2"/>
              <a:buChar char="Ø"/>
            </a:pPr>
            <a:r>
              <a:rPr lang="en-US" altLang="ja-JP" dirty="0"/>
              <a:t>Discover</a:t>
            </a:r>
          </a:p>
          <a:p>
            <a:pPr lvl="1">
              <a:buFont typeface="Wingdings" panose="05000000000000000000" pitchFamily="2" charset="2"/>
              <a:buChar char="Ø"/>
            </a:pPr>
            <a:r>
              <a:rPr lang="en-US" altLang="ja-JP" dirty="0"/>
              <a:t>Report</a:t>
            </a:r>
          </a:p>
          <a:p>
            <a:pPr lvl="1">
              <a:buFont typeface="Wingdings" panose="05000000000000000000" pitchFamily="2" charset="2"/>
              <a:buChar char="Ø"/>
            </a:pPr>
            <a:r>
              <a:rPr lang="en-US" altLang="ja-JP" dirty="0"/>
              <a:t>Request</a:t>
            </a:r>
          </a:p>
          <a:p>
            <a:pPr lvl="1">
              <a:buFont typeface="Wingdings" panose="05000000000000000000" pitchFamily="2" charset="2"/>
              <a:buChar char="Ø"/>
            </a:pPr>
            <a:r>
              <a:rPr lang="en-US" altLang="ja-JP" dirty="0"/>
              <a:t>Reserve</a:t>
            </a:r>
          </a:p>
          <a:p>
            <a:pPr lvl="1">
              <a:buFont typeface="Wingdings" panose="05000000000000000000" pitchFamily="2" charset="2"/>
              <a:buChar char="Ø"/>
            </a:pPr>
            <a:r>
              <a:rPr lang="en-US" altLang="ja-JP" dirty="0"/>
              <a:t>Submit</a:t>
            </a:r>
          </a:p>
          <a:p>
            <a:pPr lvl="1">
              <a:buFont typeface="Wingdings" panose="05000000000000000000" pitchFamily="2" charset="2"/>
              <a:buChar char="Ø"/>
            </a:pPr>
            <a:r>
              <a:rPr lang="en-US" altLang="ja-JP" dirty="0"/>
              <a:t>Publish</a:t>
            </a:r>
          </a:p>
        </p:txBody>
      </p:sp>
      <p:sp>
        <p:nvSpPr>
          <p:cNvPr id="5" name="フッター プレースホルダー 4">
            <a:extLst>
              <a:ext uri="{FF2B5EF4-FFF2-40B4-BE49-F238E27FC236}">
                <a16:creationId xmlns:a16="http://schemas.microsoft.com/office/drawing/2014/main" id="{71B7AD50-4108-7F27-FD2C-8E57A21B96B6}"/>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6" name="スライド番号プレースホルダー 5">
            <a:extLst>
              <a:ext uri="{FF2B5EF4-FFF2-40B4-BE49-F238E27FC236}">
                <a16:creationId xmlns:a16="http://schemas.microsoft.com/office/drawing/2014/main" id="{32F3B9C4-F5DA-0F49-09F3-7C12AC23EBE5}"/>
              </a:ext>
            </a:extLst>
          </p:cNvPr>
          <p:cNvSpPr>
            <a:spLocks noGrp="1"/>
          </p:cNvSpPr>
          <p:nvPr>
            <p:ph type="sldNum" sz="quarter" idx="12"/>
          </p:nvPr>
        </p:nvSpPr>
        <p:spPr/>
        <p:txBody>
          <a:bodyPr/>
          <a:lstStyle/>
          <a:p>
            <a:fld id="{D5D64311-2522-477B-8D07-5C1D5CBB8559}" type="slidenum">
              <a:rPr kumimoji="1" lang="ja-JP" altLang="en-US" smtClean="0"/>
              <a:t>13</a:t>
            </a:fld>
            <a:endParaRPr kumimoji="1" lang="ja-JP" altLang="en-US"/>
          </a:p>
        </p:txBody>
      </p:sp>
      <p:pic>
        <p:nvPicPr>
          <p:cNvPr id="1028" name="Picture 4" descr="CVEレコードのライフサイクルは6つのステップのプロセスです">
            <a:extLst>
              <a:ext uri="{FF2B5EF4-FFF2-40B4-BE49-F238E27FC236}">
                <a16:creationId xmlns:a16="http://schemas.microsoft.com/office/drawing/2014/main" id="{E006CA89-DBB2-C98C-F6B7-E78C7C736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107" y="4405745"/>
            <a:ext cx="4322813" cy="14685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B835921-421C-B427-099D-0463CB8539BE}"/>
              </a:ext>
            </a:extLst>
          </p:cNvPr>
          <p:cNvPicPr>
            <a:picLocks noChangeAspect="1"/>
          </p:cNvPicPr>
          <p:nvPr/>
        </p:nvPicPr>
        <p:blipFill>
          <a:blip r:embed="rId3"/>
          <a:stretch>
            <a:fillRect/>
          </a:stretch>
        </p:blipFill>
        <p:spPr>
          <a:xfrm>
            <a:off x="7595755" y="1103744"/>
            <a:ext cx="4416136" cy="4728878"/>
          </a:xfrm>
          <a:prstGeom prst="rect">
            <a:avLst/>
          </a:prstGeom>
          <a:ln>
            <a:noFill/>
          </a:ln>
          <a:effectLst>
            <a:outerShdw blurRad="190500" algn="tl" rotWithShape="0">
              <a:srgbClr val="000000">
                <a:alpha val="70000"/>
              </a:srgbClr>
            </a:outerShdw>
          </a:effectLst>
        </p:spPr>
      </p:pic>
      <p:sp>
        <p:nvSpPr>
          <p:cNvPr id="4" name="テキスト ボックス 3">
            <a:extLst>
              <a:ext uri="{FF2B5EF4-FFF2-40B4-BE49-F238E27FC236}">
                <a16:creationId xmlns:a16="http://schemas.microsoft.com/office/drawing/2014/main" id="{F045E0ED-78E8-9085-2252-053C3A1278F0}"/>
              </a:ext>
            </a:extLst>
          </p:cNvPr>
          <p:cNvSpPr txBox="1"/>
          <p:nvPr/>
        </p:nvSpPr>
        <p:spPr>
          <a:xfrm>
            <a:off x="7595755" y="5874263"/>
            <a:ext cx="4416136" cy="461665"/>
          </a:xfrm>
          <a:prstGeom prst="rect">
            <a:avLst/>
          </a:prstGeom>
          <a:noFill/>
        </p:spPr>
        <p:txBody>
          <a:bodyPr wrap="square" rtlCol="0">
            <a:spAutoFit/>
          </a:bodyPr>
          <a:lstStyle/>
          <a:p>
            <a:r>
              <a:rPr kumimoji="1" lang="en-US" altLang="ja-JP" sz="1200" dirty="0"/>
              <a:t>CVE.org</a:t>
            </a:r>
            <a:r>
              <a:rPr kumimoji="1" lang="ja-JP" altLang="en-US" sz="1200" dirty="0"/>
              <a:t>での検索</a:t>
            </a:r>
            <a:br>
              <a:rPr kumimoji="1" lang="en-US" altLang="ja-JP" sz="1200" dirty="0"/>
            </a:br>
            <a:r>
              <a:rPr kumimoji="1" lang="en-US" altLang="ja-JP" sz="1200" dirty="0">
                <a:hlinkClick r:id="rId4"/>
              </a:rPr>
              <a:t>https://www.cve.org/CVERecord?id=CVE-2024-21762</a:t>
            </a:r>
            <a:endParaRPr kumimoji="1" lang="en-US" altLang="ja-JP" sz="1200" dirty="0"/>
          </a:p>
        </p:txBody>
      </p:sp>
      <p:pic>
        <p:nvPicPr>
          <p:cNvPr id="10" name="図 9">
            <a:extLst>
              <a:ext uri="{FF2B5EF4-FFF2-40B4-BE49-F238E27FC236}">
                <a16:creationId xmlns:a16="http://schemas.microsoft.com/office/drawing/2014/main" id="{7F49639D-783C-1525-0B28-49FF9EF60019}"/>
              </a:ext>
            </a:extLst>
          </p:cNvPr>
          <p:cNvPicPr>
            <a:picLocks noChangeAspect="1"/>
          </p:cNvPicPr>
          <p:nvPr/>
        </p:nvPicPr>
        <p:blipFill>
          <a:blip r:embed="rId5"/>
          <a:stretch>
            <a:fillRect/>
          </a:stretch>
        </p:blipFill>
        <p:spPr>
          <a:xfrm>
            <a:off x="5158284" y="1570514"/>
            <a:ext cx="2171701" cy="2948731"/>
          </a:xfrm>
          <a:prstGeom prst="rect">
            <a:avLst/>
          </a:prstGeom>
          <a:ln>
            <a:noFill/>
          </a:ln>
          <a:effectLst>
            <a:outerShdw blurRad="190500" algn="tl" rotWithShape="0">
              <a:srgbClr val="000000">
                <a:alpha val="70000"/>
              </a:srgbClr>
            </a:outerShdw>
          </a:effectLst>
        </p:spPr>
      </p:pic>
      <p:sp>
        <p:nvSpPr>
          <p:cNvPr id="11" name="テキスト ボックス 10">
            <a:extLst>
              <a:ext uri="{FF2B5EF4-FFF2-40B4-BE49-F238E27FC236}">
                <a16:creationId xmlns:a16="http://schemas.microsoft.com/office/drawing/2014/main" id="{4237A4EA-83FC-D069-EE4E-924E0171BB85}"/>
              </a:ext>
            </a:extLst>
          </p:cNvPr>
          <p:cNvSpPr txBox="1"/>
          <p:nvPr/>
        </p:nvSpPr>
        <p:spPr>
          <a:xfrm>
            <a:off x="3030526" y="5874263"/>
            <a:ext cx="4416136" cy="461665"/>
          </a:xfrm>
          <a:prstGeom prst="rect">
            <a:avLst/>
          </a:prstGeom>
          <a:noFill/>
        </p:spPr>
        <p:txBody>
          <a:bodyPr wrap="square" rtlCol="0">
            <a:spAutoFit/>
          </a:bodyPr>
          <a:lstStyle/>
          <a:p>
            <a:r>
              <a:rPr kumimoji="1" lang="ja-JP" altLang="en-US" sz="1200" dirty="0"/>
              <a:t>登録プロセス</a:t>
            </a:r>
            <a:endParaRPr kumimoji="1" lang="en-US" altLang="ja-JP" sz="1200" dirty="0"/>
          </a:p>
          <a:p>
            <a:r>
              <a:rPr kumimoji="1" lang="en-US" altLang="ja-JP" sz="1200" dirty="0">
                <a:hlinkClick r:id="rId6"/>
              </a:rPr>
              <a:t>https://www.cve.org/About/Process</a:t>
            </a:r>
            <a:endParaRPr lang="en-US" altLang="ja-JP" sz="1200" dirty="0"/>
          </a:p>
        </p:txBody>
      </p:sp>
      <p:pic>
        <p:nvPicPr>
          <p:cNvPr id="13" name="図 12">
            <a:extLst>
              <a:ext uri="{FF2B5EF4-FFF2-40B4-BE49-F238E27FC236}">
                <a16:creationId xmlns:a16="http://schemas.microsoft.com/office/drawing/2014/main" id="{BAEF0F8B-30CE-5460-F844-56EA7274A676}"/>
              </a:ext>
            </a:extLst>
          </p:cNvPr>
          <p:cNvPicPr>
            <a:picLocks noChangeAspect="1"/>
          </p:cNvPicPr>
          <p:nvPr/>
        </p:nvPicPr>
        <p:blipFill>
          <a:blip r:embed="rId7"/>
          <a:stretch>
            <a:fillRect/>
          </a:stretch>
        </p:blipFill>
        <p:spPr>
          <a:xfrm>
            <a:off x="7595755" y="540159"/>
            <a:ext cx="2960380" cy="4875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28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BADDBA-5C1E-D205-5567-E99D916D9562}"/>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CVSS</a:t>
            </a:r>
            <a:endParaRPr kumimoji="1" lang="ja-JP" altLang="en-US" dirty="0"/>
          </a:p>
        </p:txBody>
      </p:sp>
      <p:sp>
        <p:nvSpPr>
          <p:cNvPr id="3" name="コンテンツ プレースホルダー 2">
            <a:extLst>
              <a:ext uri="{FF2B5EF4-FFF2-40B4-BE49-F238E27FC236}">
                <a16:creationId xmlns:a16="http://schemas.microsoft.com/office/drawing/2014/main" id="{05D80A19-8D66-6D97-E128-69AB21DCCCD1}"/>
              </a:ext>
            </a:extLst>
          </p:cNvPr>
          <p:cNvSpPr>
            <a:spLocks noGrp="1"/>
          </p:cNvSpPr>
          <p:nvPr>
            <p:ph idx="1"/>
          </p:nvPr>
        </p:nvSpPr>
        <p:spPr/>
        <p:txBody>
          <a:bodyPr>
            <a:normAutofit fontScale="92500" lnSpcReduction="20000"/>
          </a:bodyPr>
          <a:lstStyle/>
          <a:p>
            <a:pPr marL="0" indent="0">
              <a:buNone/>
            </a:pPr>
            <a:r>
              <a:rPr lang="ja-JP" altLang="en-US" dirty="0"/>
              <a:t>脆弱性を評価するフレームワークです。</a:t>
            </a:r>
            <a:endParaRPr lang="en-US" altLang="ja-JP" dirty="0"/>
          </a:p>
          <a:p>
            <a:r>
              <a:rPr lang="en-US" altLang="ja-JP" dirty="0"/>
              <a:t>CVSS Base Score</a:t>
            </a:r>
            <a:r>
              <a:rPr lang="ja-JP" altLang="en-US" dirty="0"/>
              <a:t>として親しまれているものを含みます。</a:t>
            </a:r>
            <a:endParaRPr lang="en-US" altLang="ja-JP" dirty="0"/>
          </a:p>
          <a:p>
            <a:r>
              <a:rPr lang="en-US" altLang="ja-JP" dirty="0"/>
              <a:t>2023</a:t>
            </a:r>
            <a:r>
              <a:rPr lang="ja-JP" altLang="en-US" dirty="0"/>
              <a:t>年</a:t>
            </a:r>
            <a:r>
              <a:rPr lang="en-US" altLang="ja-JP" dirty="0"/>
              <a:t>11</a:t>
            </a:r>
            <a:r>
              <a:rPr lang="ja-JP" altLang="en-US" dirty="0"/>
              <a:t>月</a:t>
            </a:r>
            <a:r>
              <a:rPr lang="en-US" altLang="ja-JP" dirty="0"/>
              <a:t>01</a:t>
            </a:r>
            <a:r>
              <a:rPr lang="ja-JP" altLang="en-US" dirty="0"/>
              <a:t>日に</a:t>
            </a:r>
            <a:r>
              <a:rPr lang="en-US" altLang="ja-JP" dirty="0"/>
              <a:t>v4</a:t>
            </a:r>
            <a:r>
              <a:rPr lang="ja-JP" altLang="en-US" dirty="0"/>
              <a:t>がリリースされていますが、実用上は</a:t>
            </a:r>
            <a:r>
              <a:rPr lang="en-US" altLang="ja-JP" dirty="0"/>
              <a:t>v3</a:t>
            </a:r>
            <a:r>
              <a:rPr lang="ja-JP" altLang="en-US" dirty="0"/>
              <a:t>がまだ使われています。</a:t>
            </a:r>
            <a:endParaRPr lang="en-US" altLang="ja-JP" dirty="0"/>
          </a:p>
          <a:p>
            <a:r>
              <a:rPr lang="ja-JP" altLang="en-US" dirty="0"/>
              <a:t>本項目では</a:t>
            </a:r>
            <a:r>
              <a:rPr lang="en-US" altLang="ja-JP" b="1" dirty="0"/>
              <a:t>v3</a:t>
            </a:r>
            <a:r>
              <a:rPr lang="ja-JP" altLang="en-US" b="1" dirty="0"/>
              <a:t>の説明</a:t>
            </a:r>
            <a:r>
              <a:rPr lang="ja-JP" altLang="en-US" dirty="0"/>
              <a:t>をします。基本は</a:t>
            </a:r>
            <a:r>
              <a:rPr lang="en-US" altLang="ja-JP" dirty="0"/>
              <a:t>v4</a:t>
            </a:r>
            <a:r>
              <a:rPr lang="ja-JP" altLang="en-US" dirty="0"/>
              <a:t>でも同じです。</a:t>
            </a:r>
            <a:endParaRPr lang="en-US" altLang="ja-JP" dirty="0"/>
          </a:p>
          <a:p>
            <a:pPr marL="0" indent="0">
              <a:buNone/>
            </a:pPr>
            <a:endParaRPr lang="en-US" altLang="ja-JP" dirty="0"/>
          </a:p>
          <a:p>
            <a:pPr marL="0" indent="0">
              <a:buNone/>
            </a:pPr>
            <a:r>
              <a:rPr lang="ja-JP" altLang="en-US" dirty="0"/>
              <a:t>脆弱性に対し以下の情報を定義します。</a:t>
            </a:r>
            <a:endParaRPr lang="en-US" altLang="ja-JP" dirty="0"/>
          </a:p>
          <a:p>
            <a:r>
              <a:rPr lang="en-US" altLang="ja-JP" dirty="0"/>
              <a:t>Base Metric Group</a:t>
            </a:r>
          </a:p>
          <a:p>
            <a:r>
              <a:rPr lang="en-US" altLang="ja-JP" dirty="0"/>
              <a:t>Temporal Metric Group</a:t>
            </a:r>
          </a:p>
          <a:p>
            <a:r>
              <a:rPr lang="en-US" altLang="ja-JP" dirty="0"/>
              <a:t>Environmental Metric Group</a:t>
            </a:r>
          </a:p>
          <a:p>
            <a:pPr marL="0" indent="0">
              <a:buNone/>
            </a:pPr>
            <a:endParaRPr lang="en-US" altLang="ja-JP" dirty="0"/>
          </a:p>
          <a:p>
            <a:pPr marL="0" indent="0">
              <a:buNone/>
            </a:pPr>
            <a:r>
              <a:rPr lang="ja-JP" altLang="en-US" dirty="0"/>
              <a:t>一般的に必要な</a:t>
            </a:r>
            <a:r>
              <a:rPr lang="en-US" altLang="ja-JP" dirty="0" err="1"/>
              <a:t>BaseMetricGroup</a:t>
            </a:r>
            <a:r>
              <a:rPr lang="ja-JP" altLang="en-US" dirty="0"/>
              <a:t>の説明をします。</a:t>
            </a:r>
            <a:endParaRPr lang="en-US" altLang="ja-JP" dirty="0"/>
          </a:p>
          <a:p>
            <a:pPr marL="0" indent="0">
              <a:buNone/>
            </a:pPr>
            <a:endParaRPr kumimoji="1" lang="ja-JP" altLang="en-US" dirty="0"/>
          </a:p>
        </p:txBody>
      </p:sp>
      <p:sp>
        <p:nvSpPr>
          <p:cNvPr id="4" name="フッター プレースホルダー 3">
            <a:extLst>
              <a:ext uri="{FF2B5EF4-FFF2-40B4-BE49-F238E27FC236}">
                <a16:creationId xmlns:a16="http://schemas.microsoft.com/office/drawing/2014/main" id="{18F0AE48-22BE-10E7-A2A9-A0AA42516B7B}"/>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B445B960-F337-0F07-F27B-7F23504681F2}"/>
              </a:ext>
            </a:extLst>
          </p:cNvPr>
          <p:cNvSpPr>
            <a:spLocks noGrp="1"/>
          </p:cNvSpPr>
          <p:nvPr>
            <p:ph type="sldNum" sz="quarter" idx="12"/>
          </p:nvPr>
        </p:nvSpPr>
        <p:spPr/>
        <p:txBody>
          <a:bodyPr/>
          <a:lstStyle/>
          <a:p>
            <a:fld id="{D5D64311-2522-477B-8D07-5C1D5CBB8559}"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EC28F597-6F2F-C9FF-B716-84C919670848}"/>
              </a:ext>
            </a:extLst>
          </p:cNvPr>
          <p:cNvPicPr>
            <a:picLocks noChangeAspect="1"/>
          </p:cNvPicPr>
          <p:nvPr/>
        </p:nvPicPr>
        <p:blipFill>
          <a:blip r:embed="rId2"/>
          <a:stretch>
            <a:fillRect/>
          </a:stretch>
        </p:blipFill>
        <p:spPr>
          <a:xfrm>
            <a:off x="5787773" y="2801113"/>
            <a:ext cx="6113125" cy="2428111"/>
          </a:xfrm>
          <a:prstGeom prst="rect">
            <a:avLst/>
          </a:prstGeom>
          <a:ln>
            <a:noFill/>
          </a:ln>
          <a:effectLst>
            <a:outerShdw blurRad="190500" algn="tl" rotWithShape="0">
              <a:srgbClr val="000000">
                <a:alpha val="70000"/>
              </a:srgbClr>
            </a:outerShdw>
          </a:effectLst>
        </p:spPr>
      </p:pic>
      <p:pic>
        <p:nvPicPr>
          <p:cNvPr id="11" name="図 10">
            <a:extLst>
              <a:ext uri="{FF2B5EF4-FFF2-40B4-BE49-F238E27FC236}">
                <a16:creationId xmlns:a16="http://schemas.microsoft.com/office/drawing/2014/main" id="{78D39B17-6CA5-1218-32FE-D572EEA6CB1C}"/>
              </a:ext>
            </a:extLst>
          </p:cNvPr>
          <p:cNvPicPr>
            <a:picLocks noChangeAspect="1"/>
          </p:cNvPicPr>
          <p:nvPr/>
        </p:nvPicPr>
        <p:blipFill>
          <a:blip r:embed="rId3"/>
          <a:stretch>
            <a:fillRect/>
          </a:stretch>
        </p:blipFill>
        <p:spPr>
          <a:xfrm>
            <a:off x="7543800" y="5313342"/>
            <a:ext cx="4055881" cy="9740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5554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956F9-1146-FB10-F76D-25C1CC725FE7}"/>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CVSS</a:t>
            </a:r>
            <a:r>
              <a:rPr lang="ja-JP" altLang="en-US" dirty="0"/>
              <a:t>：</a:t>
            </a:r>
            <a:r>
              <a:rPr lang="en-US" altLang="ja-JP" dirty="0"/>
              <a:t>Base Metrics</a:t>
            </a:r>
            <a:endParaRPr kumimoji="1" lang="ja-JP" altLang="en-US" dirty="0"/>
          </a:p>
        </p:txBody>
      </p:sp>
      <p:sp>
        <p:nvSpPr>
          <p:cNvPr id="3" name="コンテンツ プレースホルダー 2">
            <a:extLst>
              <a:ext uri="{FF2B5EF4-FFF2-40B4-BE49-F238E27FC236}">
                <a16:creationId xmlns:a16="http://schemas.microsoft.com/office/drawing/2014/main" id="{ECBCB677-4735-8CF5-6888-20663F04B025}"/>
              </a:ext>
            </a:extLst>
          </p:cNvPr>
          <p:cNvSpPr>
            <a:spLocks noGrp="1"/>
          </p:cNvSpPr>
          <p:nvPr>
            <p:ph idx="1"/>
          </p:nvPr>
        </p:nvSpPr>
        <p:spPr/>
        <p:txBody>
          <a:bodyPr>
            <a:normAutofit fontScale="85000" lnSpcReduction="20000"/>
          </a:bodyPr>
          <a:lstStyle/>
          <a:p>
            <a:pPr marL="0" indent="0">
              <a:buNone/>
            </a:pPr>
            <a:r>
              <a:rPr lang="ja-JP" altLang="en-US" dirty="0"/>
              <a:t>脆弱性それ自体の評価です。</a:t>
            </a:r>
            <a:endParaRPr lang="en-US" altLang="ja-JP" dirty="0"/>
          </a:p>
          <a:p>
            <a:r>
              <a:rPr kumimoji="1" lang="en-US" altLang="ja-JP" dirty="0"/>
              <a:t>Exploitability metrics</a:t>
            </a:r>
          </a:p>
          <a:p>
            <a:pPr lvl="1">
              <a:buFont typeface="Wingdings" panose="05000000000000000000" pitchFamily="2" charset="2"/>
              <a:buChar char="Ø"/>
            </a:pPr>
            <a:r>
              <a:rPr lang="en-US" altLang="ja-JP" dirty="0"/>
              <a:t>Attack Vector		</a:t>
            </a:r>
            <a:r>
              <a:rPr lang="ja-JP" altLang="en-US" dirty="0"/>
              <a:t>：どこから攻撃できるか（</a:t>
            </a:r>
            <a:r>
              <a:rPr lang="en-US" altLang="ja-JP" dirty="0"/>
              <a:t>N/A/L/P</a:t>
            </a:r>
            <a:r>
              <a:rPr lang="ja-JP" altLang="en-US" dirty="0"/>
              <a:t>）</a:t>
            </a:r>
            <a:endParaRPr lang="en-US" altLang="ja-JP" dirty="0"/>
          </a:p>
          <a:p>
            <a:pPr lvl="1">
              <a:buFont typeface="Wingdings" panose="05000000000000000000" pitchFamily="2" charset="2"/>
              <a:buChar char="Ø"/>
            </a:pPr>
            <a:r>
              <a:rPr kumimoji="1" lang="en-US" altLang="ja-JP" dirty="0"/>
              <a:t>Attack Complexity	</a:t>
            </a:r>
            <a:r>
              <a:rPr kumimoji="1" lang="ja-JP" altLang="en-US" dirty="0"/>
              <a:t>：攻撃の複雑さ（</a:t>
            </a:r>
            <a:r>
              <a:rPr kumimoji="1" lang="en-US" altLang="ja-JP" dirty="0"/>
              <a:t>L/H</a:t>
            </a:r>
            <a:r>
              <a:rPr kumimoji="1" lang="ja-JP" altLang="en-US" dirty="0"/>
              <a:t>）</a:t>
            </a:r>
            <a:endParaRPr kumimoji="1" lang="en-US" altLang="ja-JP" dirty="0"/>
          </a:p>
          <a:p>
            <a:pPr lvl="1">
              <a:buFont typeface="Wingdings" panose="05000000000000000000" pitchFamily="2" charset="2"/>
              <a:buChar char="Ø"/>
            </a:pPr>
            <a:r>
              <a:rPr lang="en-US" altLang="ja-JP" dirty="0"/>
              <a:t>Privileges Required	</a:t>
            </a:r>
            <a:r>
              <a:rPr lang="ja-JP" altLang="en-US" dirty="0"/>
              <a:t>：必要な権限（</a:t>
            </a:r>
            <a:r>
              <a:rPr lang="en-US" altLang="ja-JP" dirty="0"/>
              <a:t>N/L/H</a:t>
            </a:r>
            <a:r>
              <a:rPr lang="ja-JP" altLang="en-US" dirty="0"/>
              <a:t>）</a:t>
            </a:r>
            <a:endParaRPr lang="en-US" altLang="ja-JP" dirty="0"/>
          </a:p>
          <a:p>
            <a:pPr lvl="1">
              <a:buFont typeface="Wingdings" panose="05000000000000000000" pitchFamily="2" charset="2"/>
              <a:buChar char="Ø"/>
            </a:pPr>
            <a:r>
              <a:rPr kumimoji="1" lang="en-US" altLang="ja-JP" dirty="0"/>
              <a:t>User Interaction		</a:t>
            </a:r>
            <a:r>
              <a:rPr lang="ja-JP" altLang="en-US" dirty="0"/>
              <a:t>：ユーザ関与</a:t>
            </a:r>
            <a:r>
              <a:rPr kumimoji="1" lang="ja-JP" altLang="en-US" dirty="0"/>
              <a:t>（</a:t>
            </a:r>
            <a:r>
              <a:rPr kumimoji="1" lang="en-US" altLang="ja-JP" dirty="0"/>
              <a:t>N/R</a:t>
            </a:r>
            <a:r>
              <a:rPr kumimoji="1" lang="ja-JP" altLang="en-US" dirty="0"/>
              <a:t>）</a:t>
            </a:r>
            <a:endParaRPr kumimoji="1" lang="en-US" altLang="ja-JP" dirty="0"/>
          </a:p>
          <a:p>
            <a:r>
              <a:rPr lang="en-US" altLang="ja-JP" dirty="0"/>
              <a:t>Scope			</a:t>
            </a:r>
            <a:r>
              <a:rPr lang="ja-JP" altLang="en-US" sz="2400" dirty="0"/>
              <a:t>：影響は対象スコープを超えるか（</a:t>
            </a:r>
            <a:r>
              <a:rPr lang="en-US" altLang="ja-JP" sz="2400" dirty="0"/>
              <a:t>U/C</a:t>
            </a:r>
            <a:r>
              <a:rPr lang="ja-JP" altLang="en-US" sz="2400" dirty="0"/>
              <a:t>）</a:t>
            </a:r>
            <a:endParaRPr kumimoji="1" lang="en-US" altLang="ja-JP" sz="2400" dirty="0"/>
          </a:p>
          <a:p>
            <a:r>
              <a:rPr lang="en-US" altLang="ja-JP" dirty="0"/>
              <a:t>Impact metrics</a:t>
            </a:r>
          </a:p>
          <a:p>
            <a:pPr lvl="1">
              <a:buFont typeface="Wingdings" panose="05000000000000000000" pitchFamily="2" charset="2"/>
              <a:buChar char="Ø"/>
            </a:pPr>
            <a:r>
              <a:rPr kumimoji="1" lang="en-US" altLang="ja-JP" dirty="0"/>
              <a:t>Confidentiality Impact	</a:t>
            </a:r>
            <a:r>
              <a:rPr kumimoji="1" lang="ja-JP" altLang="en-US" dirty="0"/>
              <a:t>：機密性への影響（</a:t>
            </a:r>
            <a:r>
              <a:rPr kumimoji="1" lang="en-US" altLang="ja-JP" dirty="0"/>
              <a:t>H/L/N</a:t>
            </a:r>
            <a:r>
              <a:rPr kumimoji="1" lang="ja-JP" altLang="en-US" dirty="0"/>
              <a:t>）</a:t>
            </a:r>
            <a:endParaRPr kumimoji="1" lang="en-US" altLang="ja-JP" dirty="0"/>
          </a:p>
          <a:p>
            <a:pPr lvl="1">
              <a:buFont typeface="Wingdings" panose="05000000000000000000" pitchFamily="2" charset="2"/>
              <a:buChar char="Ø"/>
            </a:pPr>
            <a:r>
              <a:rPr lang="en-US" altLang="ja-JP" dirty="0"/>
              <a:t>Integrity Impact		</a:t>
            </a:r>
            <a:r>
              <a:rPr lang="ja-JP" altLang="en-US" dirty="0"/>
              <a:t>：完全性への影響</a:t>
            </a:r>
            <a:r>
              <a:rPr kumimoji="1" lang="ja-JP" altLang="en-US" dirty="0"/>
              <a:t>（</a:t>
            </a:r>
            <a:r>
              <a:rPr kumimoji="1" lang="en-US" altLang="ja-JP" dirty="0"/>
              <a:t>H/L/N</a:t>
            </a:r>
            <a:r>
              <a:rPr kumimoji="1" lang="ja-JP" altLang="en-US" dirty="0"/>
              <a:t>）</a:t>
            </a:r>
            <a:endParaRPr lang="en-US" altLang="ja-JP" dirty="0"/>
          </a:p>
          <a:p>
            <a:pPr lvl="1">
              <a:buFont typeface="Wingdings" panose="05000000000000000000" pitchFamily="2" charset="2"/>
              <a:buChar char="Ø"/>
            </a:pPr>
            <a:r>
              <a:rPr kumimoji="1" lang="en-US" altLang="ja-JP" dirty="0"/>
              <a:t>Availability Impact	</a:t>
            </a:r>
            <a:r>
              <a:rPr kumimoji="1" lang="ja-JP" altLang="en-US" dirty="0"/>
              <a:t>：可用性への影響（</a:t>
            </a:r>
            <a:r>
              <a:rPr kumimoji="1" lang="en-US" altLang="ja-JP" dirty="0"/>
              <a:t>H/L/N</a:t>
            </a:r>
            <a:r>
              <a:rPr kumimoji="1" lang="ja-JP" altLang="en-US" dirty="0"/>
              <a:t>）</a:t>
            </a:r>
            <a:endParaRPr kumimoji="1" lang="en-US" altLang="ja-JP" dirty="0"/>
          </a:p>
          <a:p>
            <a:pPr marL="0" indent="0">
              <a:buNone/>
            </a:pPr>
            <a:endParaRPr lang="en-US" altLang="ja-JP" dirty="0"/>
          </a:p>
          <a:p>
            <a:pPr marL="0" indent="0">
              <a:buNone/>
            </a:pPr>
            <a:r>
              <a:rPr kumimoji="1" lang="ja-JP" altLang="en-US" dirty="0"/>
              <a:t>以下のように表現します。</a:t>
            </a:r>
            <a:endParaRPr kumimoji="1" lang="en-US" altLang="ja-JP" dirty="0"/>
          </a:p>
          <a:p>
            <a:r>
              <a:rPr kumimoji="1" lang="pt-BR" altLang="ja-JP" dirty="0"/>
              <a:t>CVSS:3.1/AV:N/AC:L/PR:N/UI:N/S:U/C:H/I:H/A:H</a:t>
            </a:r>
            <a:endParaRPr kumimoji="1" lang="en-US" altLang="ja-JP" dirty="0"/>
          </a:p>
        </p:txBody>
      </p:sp>
      <p:sp>
        <p:nvSpPr>
          <p:cNvPr id="4" name="フッター プレースホルダー 3">
            <a:extLst>
              <a:ext uri="{FF2B5EF4-FFF2-40B4-BE49-F238E27FC236}">
                <a16:creationId xmlns:a16="http://schemas.microsoft.com/office/drawing/2014/main" id="{890E4DDB-25E0-D713-A1B6-6B10B5D7DCA3}"/>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2DCC12F0-A918-DBB0-DD27-23DC08E5765B}"/>
              </a:ext>
            </a:extLst>
          </p:cNvPr>
          <p:cNvSpPr>
            <a:spLocks noGrp="1"/>
          </p:cNvSpPr>
          <p:nvPr>
            <p:ph type="sldNum" sz="quarter" idx="12"/>
          </p:nvPr>
        </p:nvSpPr>
        <p:spPr/>
        <p:txBody>
          <a:bodyPr/>
          <a:lstStyle/>
          <a:p>
            <a:fld id="{D5D64311-2522-477B-8D07-5C1D5CBB8559}"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8C1B7397-BF73-B825-F549-35055B424963}"/>
              </a:ext>
            </a:extLst>
          </p:cNvPr>
          <p:cNvPicPr>
            <a:picLocks noChangeAspect="1"/>
          </p:cNvPicPr>
          <p:nvPr/>
        </p:nvPicPr>
        <p:blipFill>
          <a:blip r:embed="rId2"/>
          <a:stretch>
            <a:fillRect/>
          </a:stretch>
        </p:blipFill>
        <p:spPr>
          <a:xfrm>
            <a:off x="8826799" y="1647597"/>
            <a:ext cx="2857899" cy="32580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9679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E0D68-8BAE-8B58-81AD-D51889504C24}"/>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CVSS</a:t>
            </a:r>
            <a:r>
              <a:rPr lang="ja-JP" altLang="en-US" dirty="0"/>
              <a:t>：</a:t>
            </a:r>
            <a:r>
              <a:rPr lang="en-US" altLang="ja-JP" dirty="0"/>
              <a:t>Base Score</a:t>
            </a:r>
            <a:endParaRPr kumimoji="1" lang="ja-JP" altLang="en-US" dirty="0"/>
          </a:p>
        </p:txBody>
      </p:sp>
      <p:sp>
        <p:nvSpPr>
          <p:cNvPr id="3" name="コンテンツ プレースホルダー 2">
            <a:extLst>
              <a:ext uri="{FF2B5EF4-FFF2-40B4-BE49-F238E27FC236}">
                <a16:creationId xmlns:a16="http://schemas.microsoft.com/office/drawing/2014/main" id="{EA0D6D63-E341-143F-C11A-51786CD94407}"/>
              </a:ext>
            </a:extLst>
          </p:cNvPr>
          <p:cNvSpPr>
            <a:spLocks noGrp="1"/>
          </p:cNvSpPr>
          <p:nvPr>
            <p:ph idx="1"/>
          </p:nvPr>
        </p:nvSpPr>
        <p:spPr/>
        <p:txBody>
          <a:bodyPr>
            <a:normAutofit fontScale="92500" lnSpcReduction="20000"/>
          </a:bodyPr>
          <a:lstStyle/>
          <a:p>
            <a:pPr marL="0" indent="0">
              <a:buNone/>
            </a:pPr>
            <a:r>
              <a:rPr lang="en-US" altLang="ja-JP" dirty="0"/>
              <a:t>CVSS</a:t>
            </a:r>
            <a:r>
              <a:rPr lang="ja-JP" altLang="en-US" dirty="0"/>
              <a:t> </a:t>
            </a:r>
            <a:r>
              <a:rPr lang="en-US" altLang="ja-JP" dirty="0"/>
              <a:t>Base</a:t>
            </a:r>
            <a:r>
              <a:rPr lang="ja-JP" altLang="en-US" dirty="0"/>
              <a:t> </a:t>
            </a:r>
            <a:r>
              <a:rPr lang="en-US" altLang="ja-JP" dirty="0"/>
              <a:t>Score</a:t>
            </a:r>
            <a:r>
              <a:rPr lang="ja-JP" altLang="en-US" dirty="0"/>
              <a:t>は、</a:t>
            </a:r>
            <a:r>
              <a:rPr lang="en-US" altLang="ja-JP" dirty="0"/>
              <a:t>Base Metrics</a:t>
            </a:r>
            <a:r>
              <a:rPr lang="ja-JP" altLang="en-US" dirty="0"/>
              <a:t>を基に算出されています。</a:t>
            </a:r>
            <a:endParaRPr lang="en-US" altLang="ja-JP" dirty="0"/>
          </a:p>
          <a:p>
            <a:pPr marL="0" indent="0">
              <a:buNone/>
            </a:pPr>
            <a:r>
              <a:rPr kumimoji="1" lang="ja-JP" altLang="en-US" dirty="0"/>
              <a:t>もし、</a:t>
            </a:r>
            <a:r>
              <a:rPr lang="en-US" altLang="ja-JP" dirty="0"/>
              <a:t>Temporal/Environmental Metrics</a:t>
            </a:r>
            <a:r>
              <a:rPr lang="ja-JP" altLang="en-US" dirty="0"/>
              <a:t>があれば、この数字から軽減されて計算されます。</a:t>
            </a:r>
            <a:endParaRPr lang="en-US" altLang="ja-JP" dirty="0"/>
          </a:p>
          <a:p>
            <a:r>
              <a:rPr lang="ja-JP" altLang="en-US" dirty="0"/>
              <a:t>しかしながら、時間的要因や環境的要因は</a:t>
            </a:r>
            <a:r>
              <a:rPr lang="en-US" altLang="ja-JP" dirty="0"/>
              <a:t>Base Score</a:t>
            </a:r>
            <a:r>
              <a:rPr lang="ja-JP" altLang="en-US" dirty="0"/>
              <a:t>から切り離して言利用することが多いので、あまり使いません。</a:t>
            </a:r>
            <a:endParaRPr lang="en-US" altLang="ja-JP" dirty="0"/>
          </a:p>
          <a:p>
            <a:pPr marL="0" indent="0">
              <a:buNone/>
            </a:pPr>
            <a:endParaRPr kumimoji="1" lang="en-US" altLang="ja-JP" dirty="0"/>
          </a:p>
          <a:p>
            <a:pPr marL="0" indent="0">
              <a:buNone/>
            </a:pPr>
            <a:r>
              <a:rPr lang="en-US" altLang="ja-JP" dirty="0"/>
              <a:t>Severity</a:t>
            </a:r>
            <a:r>
              <a:rPr lang="ja-JP" altLang="en-US" dirty="0"/>
              <a:t>はスコアから決定されます。</a:t>
            </a:r>
            <a:endParaRPr lang="en-US" altLang="ja-JP" dirty="0"/>
          </a:p>
          <a:p>
            <a:r>
              <a:rPr kumimoji="1" lang="en-US" altLang="ja-JP" dirty="0"/>
              <a:t>None	</a:t>
            </a:r>
            <a:r>
              <a:rPr kumimoji="1" lang="ja-JP" altLang="en-US" dirty="0"/>
              <a:t>：</a:t>
            </a:r>
            <a:r>
              <a:rPr kumimoji="1" lang="en-US" altLang="ja-JP" dirty="0"/>
              <a:t>0.0</a:t>
            </a:r>
          </a:p>
          <a:p>
            <a:r>
              <a:rPr lang="en-US" altLang="ja-JP" dirty="0"/>
              <a:t>Low		</a:t>
            </a:r>
            <a:r>
              <a:rPr lang="ja-JP" altLang="en-US" dirty="0"/>
              <a:t>：</a:t>
            </a:r>
            <a:r>
              <a:rPr lang="en-US" altLang="ja-JP" dirty="0"/>
              <a:t>0.1-3.9</a:t>
            </a:r>
          </a:p>
          <a:p>
            <a:r>
              <a:rPr kumimoji="1" lang="en-US" altLang="ja-JP" dirty="0"/>
              <a:t>Medium	</a:t>
            </a:r>
            <a:r>
              <a:rPr kumimoji="1" lang="ja-JP" altLang="en-US" dirty="0"/>
              <a:t>：</a:t>
            </a:r>
            <a:r>
              <a:rPr lang="en-US" altLang="ja-JP" dirty="0"/>
              <a:t>4.0-6.9</a:t>
            </a:r>
            <a:endParaRPr kumimoji="1" lang="en-US" altLang="ja-JP" dirty="0"/>
          </a:p>
          <a:p>
            <a:r>
              <a:rPr lang="en-US" altLang="ja-JP" dirty="0"/>
              <a:t>High	</a:t>
            </a:r>
            <a:r>
              <a:rPr lang="ja-JP" altLang="en-US" dirty="0"/>
              <a:t>：</a:t>
            </a:r>
            <a:r>
              <a:rPr lang="en-US" altLang="ja-JP" dirty="0"/>
              <a:t>7.0-8.9</a:t>
            </a:r>
          </a:p>
          <a:p>
            <a:r>
              <a:rPr kumimoji="1" lang="en-US" altLang="ja-JP" dirty="0"/>
              <a:t>Critical	</a:t>
            </a:r>
            <a:r>
              <a:rPr kumimoji="1" lang="ja-JP" altLang="en-US" dirty="0"/>
              <a:t>：</a:t>
            </a:r>
            <a:r>
              <a:rPr kumimoji="1" lang="en-US" altLang="ja-JP" dirty="0"/>
              <a:t>9.0-10.0</a:t>
            </a:r>
          </a:p>
        </p:txBody>
      </p:sp>
      <p:sp>
        <p:nvSpPr>
          <p:cNvPr id="4" name="フッター プレースホルダー 3">
            <a:extLst>
              <a:ext uri="{FF2B5EF4-FFF2-40B4-BE49-F238E27FC236}">
                <a16:creationId xmlns:a16="http://schemas.microsoft.com/office/drawing/2014/main" id="{9F44A4CA-A478-2A85-E6A0-17A7B197FB1A}"/>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BDB6C8D7-2778-6308-891D-F7C7E370F35E}"/>
              </a:ext>
            </a:extLst>
          </p:cNvPr>
          <p:cNvSpPr>
            <a:spLocks noGrp="1"/>
          </p:cNvSpPr>
          <p:nvPr>
            <p:ph type="sldNum" sz="quarter" idx="12"/>
          </p:nvPr>
        </p:nvSpPr>
        <p:spPr/>
        <p:txBody>
          <a:bodyPr/>
          <a:lstStyle/>
          <a:p>
            <a:fld id="{D5D64311-2522-477B-8D07-5C1D5CBB8559}" type="slidenum">
              <a:rPr kumimoji="1" lang="ja-JP" altLang="en-US" smtClean="0"/>
              <a:t>16</a:t>
            </a:fld>
            <a:endParaRPr kumimoji="1" lang="ja-JP" altLang="en-US"/>
          </a:p>
        </p:txBody>
      </p:sp>
      <p:pic>
        <p:nvPicPr>
          <p:cNvPr id="7" name="図 6">
            <a:extLst>
              <a:ext uri="{FF2B5EF4-FFF2-40B4-BE49-F238E27FC236}">
                <a16:creationId xmlns:a16="http://schemas.microsoft.com/office/drawing/2014/main" id="{E8E32805-BEBC-658A-EABF-A58A9DB25C2B}"/>
              </a:ext>
            </a:extLst>
          </p:cNvPr>
          <p:cNvPicPr>
            <a:picLocks noChangeAspect="1"/>
          </p:cNvPicPr>
          <p:nvPr/>
        </p:nvPicPr>
        <p:blipFill>
          <a:blip r:embed="rId2"/>
          <a:stretch>
            <a:fillRect/>
          </a:stretch>
        </p:blipFill>
        <p:spPr>
          <a:xfrm>
            <a:off x="6401210" y="3244471"/>
            <a:ext cx="5610681" cy="2629792"/>
          </a:xfrm>
          <a:prstGeom prst="rect">
            <a:avLst/>
          </a:prstGeom>
          <a:ln>
            <a:noFill/>
          </a:ln>
          <a:effectLst>
            <a:outerShdw blurRad="190500" algn="tl" rotWithShape="0">
              <a:srgbClr val="000000">
                <a:alpha val="70000"/>
              </a:srgbClr>
            </a:outerShdw>
          </a:effectLst>
        </p:spPr>
      </p:pic>
      <p:sp>
        <p:nvSpPr>
          <p:cNvPr id="8" name="テキスト ボックス 7">
            <a:extLst>
              <a:ext uri="{FF2B5EF4-FFF2-40B4-BE49-F238E27FC236}">
                <a16:creationId xmlns:a16="http://schemas.microsoft.com/office/drawing/2014/main" id="{47A8ADAA-5DB4-323E-E712-1AAB63ACA39C}"/>
              </a:ext>
            </a:extLst>
          </p:cNvPr>
          <p:cNvSpPr txBox="1"/>
          <p:nvPr/>
        </p:nvSpPr>
        <p:spPr>
          <a:xfrm>
            <a:off x="7595755" y="5874263"/>
            <a:ext cx="4416136" cy="461665"/>
          </a:xfrm>
          <a:prstGeom prst="rect">
            <a:avLst/>
          </a:prstGeom>
          <a:noFill/>
        </p:spPr>
        <p:txBody>
          <a:bodyPr wrap="square" rtlCol="0">
            <a:spAutoFit/>
          </a:bodyPr>
          <a:lstStyle/>
          <a:p>
            <a:r>
              <a:rPr lang="en-US" altLang="ja-JP" sz="1200" dirty="0"/>
              <a:t>CVSS calculator3.1</a:t>
            </a:r>
            <a:br>
              <a:rPr kumimoji="1" lang="en-US" altLang="ja-JP" sz="1200" dirty="0"/>
            </a:br>
            <a:r>
              <a:rPr kumimoji="1" lang="en-US" altLang="ja-JP" sz="1200" dirty="0">
                <a:hlinkClick r:id="rId3"/>
              </a:rPr>
              <a:t>https://www.first.org/cvss/calculator/3.1</a:t>
            </a:r>
            <a:endParaRPr kumimoji="1" lang="en-US" altLang="ja-JP" sz="1200" dirty="0"/>
          </a:p>
        </p:txBody>
      </p:sp>
      <p:pic>
        <p:nvPicPr>
          <p:cNvPr id="10" name="図 9">
            <a:extLst>
              <a:ext uri="{FF2B5EF4-FFF2-40B4-BE49-F238E27FC236}">
                <a16:creationId xmlns:a16="http://schemas.microsoft.com/office/drawing/2014/main" id="{BA4623A8-6B54-5118-741D-2DBD19EEA788}"/>
              </a:ext>
            </a:extLst>
          </p:cNvPr>
          <p:cNvPicPr>
            <a:picLocks noChangeAspect="1"/>
          </p:cNvPicPr>
          <p:nvPr/>
        </p:nvPicPr>
        <p:blipFill>
          <a:blip r:embed="rId4"/>
          <a:stretch>
            <a:fillRect/>
          </a:stretch>
        </p:blipFill>
        <p:spPr>
          <a:xfrm>
            <a:off x="4105150" y="4767244"/>
            <a:ext cx="1790950" cy="2572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5801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DC72EA-4D06-A261-5510-F2215B70DA0F}"/>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CVSS</a:t>
            </a:r>
            <a:r>
              <a:rPr lang="ja-JP" altLang="en-US" dirty="0"/>
              <a:t>：</a:t>
            </a:r>
            <a:r>
              <a:rPr lang="en-US" altLang="ja-JP" dirty="0" err="1"/>
              <a:t>BaseScore</a:t>
            </a:r>
            <a:r>
              <a:rPr lang="ja-JP" altLang="en-US" dirty="0"/>
              <a:t>：補足</a:t>
            </a:r>
            <a:endParaRPr kumimoji="1" lang="ja-JP" altLang="en-US" dirty="0"/>
          </a:p>
        </p:txBody>
      </p:sp>
      <p:sp>
        <p:nvSpPr>
          <p:cNvPr id="3" name="コンテンツ プレースホルダー 2">
            <a:extLst>
              <a:ext uri="{FF2B5EF4-FFF2-40B4-BE49-F238E27FC236}">
                <a16:creationId xmlns:a16="http://schemas.microsoft.com/office/drawing/2014/main" id="{4A650068-2D8A-C654-CA19-B8B3A7ABE935}"/>
              </a:ext>
            </a:extLst>
          </p:cNvPr>
          <p:cNvSpPr>
            <a:spLocks noGrp="1"/>
          </p:cNvSpPr>
          <p:nvPr>
            <p:ph idx="1"/>
          </p:nvPr>
        </p:nvSpPr>
        <p:spPr/>
        <p:txBody>
          <a:bodyPr/>
          <a:lstStyle/>
          <a:p>
            <a:pPr marL="0" indent="0">
              <a:buNone/>
            </a:pPr>
            <a:r>
              <a:rPr kumimoji="1" lang="en-US" altLang="ja-JP" dirty="0"/>
              <a:t>Temporal Metric</a:t>
            </a:r>
            <a:r>
              <a:rPr lang="ja-JP" altLang="en-US" dirty="0"/>
              <a:t> </a:t>
            </a:r>
            <a:r>
              <a:rPr lang="en-US" altLang="ja-JP" dirty="0"/>
              <a:t>Group/Environmental Metric Group</a:t>
            </a:r>
            <a:r>
              <a:rPr lang="ja-JP" altLang="en-US" dirty="0"/>
              <a:t>は、あまり使われないことが多いし、他の方法で代用が可能なので、</a:t>
            </a:r>
            <a:r>
              <a:rPr lang="en-US" altLang="ja-JP" dirty="0"/>
              <a:t>CVSS</a:t>
            </a:r>
            <a:r>
              <a:rPr lang="ja-JP" altLang="en-US" dirty="0"/>
              <a:t>で無理に使うことはないと思われます。</a:t>
            </a:r>
            <a:endParaRPr lang="en-US" altLang="ja-JP" dirty="0"/>
          </a:p>
          <a:p>
            <a:pPr marL="0" indent="0">
              <a:buNone/>
            </a:pPr>
            <a:r>
              <a:rPr kumimoji="1" lang="en-US" altLang="ja-JP" dirty="0"/>
              <a:t>Base Metric Group</a:t>
            </a:r>
            <a:r>
              <a:rPr kumimoji="1" lang="ja-JP" altLang="en-US" dirty="0"/>
              <a:t>は、攻撃者の攻撃何度に影響するものであるため、</a:t>
            </a:r>
            <a:r>
              <a:rPr kumimoji="1" lang="en-US" altLang="ja-JP" dirty="0"/>
              <a:t>Base Score</a:t>
            </a:r>
            <a:r>
              <a:rPr kumimoji="1" lang="ja-JP" altLang="en-US" dirty="0"/>
              <a:t>とともに利用されることが多いです。</a:t>
            </a:r>
            <a:endParaRPr kumimoji="1" lang="en-US" altLang="ja-JP" dirty="0"/>
          </a:p>
          <a:p>
            <a:r>
              <a:rPr lang="en-US" altLang="ja-JP" dirty="0" err="1">
                <a:solidFill>
                  <a:schemeClr val="bg1"/>
                </a:solidFill>
                <a:highlight>
                  <a:srgbClr val="000000"/>
                </a:highlight>
              </a:rPr>
              <a:t>BaseScore</a:t>
            </a:r>
            <a:r>
              <a:rPr lang="ja-JP" altLang="en-US" dirty="0">
                <a:solidFill>
                  <a:schemeClr val="bg1"/>
                </a:solidFill>
                <a:highlight>
                  <a:srgbClr val="000000"/>
                </a:highlight>
              </a:rPr>
              <a:t>が一定以上</a:t>
            </a:r>
            <a:r>
              <a:rPr lang="ja-JP" altLang="en-US" dirty="0"/>
              <a:t> </a:t>
            </a:r>
            <a:r>
              <a:rPr lang="en-US" altLang="ja-JP" dirty="0"/>
              <a:t>AND </a:t>
            </a:r>
            <a:r>
              <a:rPr lang="en-US" altLang="ja-JP" dirty="0">
                <a:solidFill>
                  <a:schemeClr val="bg1"/>
                </a:solidFill>
                <a:highlight>
                  <a:srgbClr val="000000"/>
                </a:highlight>
              </a:rPr>
              <a:t>AV:N</a:t>
            </a:r>
            <a:r>
              <a:rPr lang="en-US" altLang="ja-JP" dirty="0"/>
              <a:t> AND</a:t>
            </a:r>
            <a:r>
              <a:rPr lang="ja-JP" altLang="en-US" dirty="0"/>
              <a:t> </a:t>
            </a:r>
            <a:r>
              <a:rPr lang="en-US" altLang="ja-JP" dirty="0">
                <a:solidFill>
                  <a:schemeClr val="bg1"/>
                </a:solidFill>
                <a:highlight>
                  <a:srgbClr val="000000"/>
                </a:highlight>
              </a:rPr>
              <a:t>(UI:N OR PR:N)</a:t>
            </a:r>
            <a:r>
              <a:rPr lang="ja-JP" altLang="en-US" dirty="0">
                <a:solidFill>
                  <a:schemeClr val="bg1"/>
                </a:solidFill>
                <a:highlight>
                  <a:srgbClr val="000000"/>
                </a:highlight>
              </a:rPr>
              <a:t>を優先する</a:t>
            </a:r>
            <a:r>
              <a:rPr lang="ja-JP" altLang="en-US" dirty="0"/>
              <a:t> などの判断で対応優先度を絞り込むことがあります。</a:t>
            </a:r>
            <a:endParaRPr lang="en-US" altLang="ja-JP" dirty="0"/>
          </a:p>
          <a:p>
            <a:pPr marL="0" indent="0">
              <a:buNone/>
            </a:pPr>
            <a:endParaRPr kumimoji="1" lang="en-US" altLang="ja-JP" dirty="0"/>
          </a:p>
        </p:txBody>
      </p:sp>
      <p:sp>
        <p:nvSpPr>
          <p:cNvPr id="4" name="フッター プレースホルダー 3">
            <a:extLst>
              <a:ext uri="{FF2B5EF4-FFF2-40B4-BE49-F238E27FC236}">
                <a16:creationId xmlns:a16="http://schemas.microsoft.com/office/drawing/2014/main" id="{B4E7AFF2-5FBD-517D-C05D-08FF45D37F3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2DF1FD1-D9CE-D258-5904-6E13E0689278}"/>
              </a:ext>
            </a:extLst>
          </p:cNvPr>
          <p:cNvSpPr>
            <a:spLocks noGrp="1"/>
          </p:cNvSpPr>
          <p:nvPr>
            <p:ph type="sldNum" sz="quarter" idx="12"/>
          </p:nvPr>
        </p:nvSpPr>
        <p:spPr/>
        <p:txBody>
          <a:bodyPr/>
          <a:lstStyle/>
          <a:p>
            <a:fld id="{D5D64311-2522-477B-8D07-5C1D5CBB8559}"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6BF5D28A-91DE-BA39-520B-BD22C1A5BB10}"/>
              </a:ext>
            </a:extLst>
          </p:cNvPr>
          <p:cNvPicPr>
            <a:picLocks noChangeAspect="1"/>
          </p:cNvPicPr>
          <p:nvPr/>
        </p:nvPicPr>
        <p:blipFill>
          <a:blip r:embed="rId2"/>
          <a:stretch>
            <a:fillRect/>
          </a:stretch>
        </p:blipFill>
        <p:spPr>
          <a:xfrm>
            <a:off x="7058025" y="4276129"/>
            <a:ext cx="4456737" cy="1770200"/>
          </a:xfrm>
          <a:prstGeom prst="rect">
            <a:avLst/>
          </a:prstGeom>
          <a:ln>
            <a:noFill/>
          </a:ln>
          <a:effectLst>
            <a:outerShdw blurRad="190500" algn="tl" rotWithShape="0">
              <a:srgbClr val="000000">
                <a:alpha val="70000"/>
              </a:srgbClr>
            </a:outerShdw>
          </a:effectLst>
        </p:spPr>
      </p:pic>
      <p:sp>
        <p:nvSpPr>
          <p:cNvPr id="8" name="正方形/長方形 7">
            <a:extLst>
              <a:ext uri="{FF2B5EF4-FFF2-40B4-BE49-F238E27FC236}">
                <a16:creationId xmlns:a16="http://schemas.microsoft.com/office/drawing/2014/main" id="{C0D783FD-BAB4-00BB-9731-81841095C18E}"/>
              </a:ext>
            </a:extLst>
          </p:cNvPr>
          <p:cNvSpPr/>
          <p:nvPr/>
        </p:nvSpPr>
        <p:spPr>
          <a:xfrm>
            <a:off x="7996064" y="5954896"/>
            <a:ext cx="1924050" cy="596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EPSS, </a:t>
            </a:r>
            <a:r>
              <a:rPr kumimoji="1" lang="en-US" altLang="ja-JP" sz="1600" dirty="0" err="1"/>
              <a:t>KEV</a:t>
            </a:r>
            <a:r>
              <a:rPr lang="en-US" altLang="ja-JP" sz="1600" dirty="0" err="1"/>
              <a:t>Catalog</a:t>
            </a:r>
            <a:r>
              <a:rPr lang="en-US" altLang="ja-JP" sz="1600" dirty="0"/>
              <a:t>,</a:t>
            </a:r>
          </a:p>
          <a:p>
            <a:pPr algn="ctr"/>
            <a:r>
              <a:rPr lang="en-US" altLang="ja-JP" sz="1600" dirty="0"/>
              <a:t>Exploits…</a:t>
            </a:r>
          </a:p>
        </p:txBody>
      </p:sp>
      <p:sp>
        <p:nvSpPr>
          <p:cNvPr id="9" name="正方形/長方形 8">
            <a:extLst>
              <a:ext uri="{FF2B5EF4-FFF2-40B4-BE49-F238E27FC236}">
                <a16:creationId xmlns:a16="http://schemas.microsoft.com/office/drawing/2014/main" id="{04DCA4AB-A3E1-5926-EB4F-3A86FB9FEBB1}"/>
              </a:ext>
            </a:extLst>
          </p:cNvPr>
          <p:cNvSpPr/>
          <p:nvPr/>
        </p:nvSpPr>
        <p:spPr>
          <a:xfrm>
            <a:off x="10086627" y="5936270"/>
            <a:ext cx="1924050" cy="596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t>システム特性</a:t>
            </a:r>
            <a:r>
              <a:rPr lang="en-US" altLang="ja-JP" sz="1600" dirty="0"/>
              <a:t>,</a:t>
            </a:r>
          </a:p>
          <a:p>
            <a:pPr algn="ctr"/>
            <a:r>
              <a:rPr lang="ja-JP" altLang="en-US" sz="1600" dirty="0"/>
              <a:t>システムの価値</a:t>
            </a:r>
            <a:r>
              <a:rPr lang="en-US" altLang="ja-JP" sz="1600" dirty="0"/>
              <a:t>…</a:t>
            </a:r>
          </a:p>
        </p:txBody>
      </p:sp>
      <p:sp>
        <p:nvSpPr>
          <p:cNvPr id="7" name="矢印: 下 6">
            <a:extLst>
              <a:ext uri="{FF2B5EF4-FFF2-40B4-BE49-F238E27FC236}">
                <a16:creationId xmlns:a16="http://schemas.microsoft.com/office/drawing/2014/main" id="{A836A0E9-3E3A-6FAE-6913-1C054FB5B95A}"/>
              </a:ext>
            </a:extLst>
          </p:cNvPr>
          <p:cNvSpPr/>
          <p:nvPr/>
        </p:nvSpPr>
        <p:spPr>
          <a:xfrm>
            <a:off x="9086850" y="5161229"/>
            <a:ext cx="666750" cy="85728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4B1B2B4D-3F02-0B9D-0C48-F82F2FF28A73}"/>
              </a:ext>
            </a:extLst>
          </p:cNvPr>
          <p:cNvSpPr/>
          <p:nvPr/>
        </p:nvSpPr>
        <p:spPr>
          <a:xfrm>
            <a:off x="10048527" y="5161229"/>
            <a:ext cx="666750" cy="85728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220EBA5-582E-FA37-BFED-63854F310268}"/>
              </a:ext>
            </a:extLst>
          </p:cNvPr>
          <p:cNvSpPr/>
          <p:nvPr/>
        </p:nvSpPr>
        <p:spPr>
          <a:xfrm>
            <a:off x="1229688" y="4467262"/>
            <a:ext cx="5418762" cy="4362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Base Score</a:t>
            </a:r>
            <a:r>
              <a:rPr kumimoji="1" lang="ja-JP" altLang="en-US" sz="1600" dirty="0"/>
              <a:t>等で</a:t>
            </a:r>
            <a:br>
              <a:rPr kumimoji="1" lang="en-US" altLang="ja-JP" sz="1600" dirty="0"/>
            </a:br>
            <a:r>
              <a:rPr lang="ja-JP" altLang="en-US" sz="1600" dirty="0"/>
              <a:t>優先対応が必要</a:t>
            </a:r>
            <a:r>
              <a:rPr kumimoji="1" lang="ja-JP" altLang="en-US" sz="1600" dirty="0"/>
              <a:t>と判断したもの</a:t>
            </a:r>
            <a:endParaRPr kumimoji="1" lang="en-US" altLang="ja-JP" sz="1600" dirty="0"/>
          </a:p>
        </p:txBody>
      </p:sp>
      <p:sp>
        <p:nvSpPr>
          <p:cNvPr id="12" name="正方形/長方形 11">
            <a:extLst>
              <a:ext uri="{FF2B5EF4-FFF2-40B4-BE49-F238E27FC236}">
                <a16:creationId xmlns:a16="http://schemas.microsoft.com/office/drawing/2014/main" id="{3FDC481A-22D0-DE54-F60C-0CD575D40F5D}"/>
              </a:ext>
            </a:extLst>
          </p:cNvPr>
          <p:cNvSpPr/>
          <p:nvPr/>
        </p:nvSpPr>
        <p:spPr>
          <a:xfrm>
            <a:off x="1229687" y="5013710"/>
            <a:ext cx="4400003" cy="18951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AV:N</a:t>
            </a:r>
            <a:endParaRPr lang="en-US" altLang="ja-JP" sz="1600" dirty="0"/>
          </a:p>
        </p:txBody>
      </p:sp>
      <p:sp>
        <p:nvSpPr>
          <p:cNvPr id="13" name="正方形/長方形 12">
            <a:extLst>
              <a:ext uri="{FF2B5EF4-FFF2-40B4-BE49-F238E27FC236}">
                <a16:creationId xmlns:a16="http://schemas.microsoft.com/office/drawing/2014/main" id="{987912EA-A366-F6F3-1B68-8C27B2F22400}"/>
              </a:ext>
            </a:extLst>
          </p:cNvPr>
          <p:cNvSpPr/>
          <p:nvPr/>
        </p:nvSpPr>
        <p:spPr>
          <a:xfrm>
            <a:off x="1229687" y="5248373"/>
            <a:ext cx="3132764" cy="18951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UI:N</a:t>
            </a:r>
          </a:p>
        </p:txBody>
      </p:sp>
      <p:sp>
        <p:nvSpPr>
          <p:cNvPr id="14" name="正方形/長方形 13">
            <a:extLst>
              <a:ext uri="{FF2B5EF4-FFF2-40B4-BE49-F238E27FC236}">
                <a16:creationId xmlns:a16="http://schemas.microsoft.com/office/drawing/2014/main" id="{824C733B-DC82-F4EF-9FF9-A11E508DB033}"/>
              </a:ext>
            </a:extLst>
          </p:cNvPr>
          <p:cNvSpPr/>
          <p:nvPr/>
        </p:nvSpPr>
        <p:spPr>
          <a:xfrm>
            <a:off x="1229685" y="5483036"/>
            <a:ext cx="2313615" cy="18951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PR:N</a:t>
            </a:r>
          </a:p>
        </p:txBody>
      </p:sp>
      <p:sp>
        <p:nvSpPr>
          <p:cNvPr id="15" name="正方形/長方形 14">
            <a:extLst>
              <a:ext uri="{FF2B5EF4-FFF2-40B4-BE49-F238E27FC236}">
                <a16:creationId xmlns:a16="http://schemas.microsoft.com/office/drawing/2014/main" id="{A973DA30-3FCE-0DE9-93FC-2408F64E1342}"/>
              </a:ext>
            </a:extLst>
          </p:cNvPr>
          <p:cNvSpPr/>
          <p:nvPr/>
        </p:nvSpPr>
        <p:spPr>
          <a:xfrm>
            <a:off x="1229685" y="5782786"/>
            <a:ext cx="2313614" cy="189517"/>
          </a:xfrm>
          <a:prstGeom prst="rect">
            <a:avLst/>
          </a:prstGeom>
          <a:solidFill>
            <a:srgbClr val="FF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t>ここを先に対応</a:t>
            </a:r>
            <a:endParaRPr lang="en-US" altLang="ja-JP" sz="1600" dirty="0"/>
          </a:p>
        </p:txBody>
      </p:sp>
      <p:sp>
        <p:nvSpPr>
          <p:cNvPr id="16" name="矢印: 下 15">
            <a:extLst>
              <a:ext uri="{FF2B5EF4-FFF2-40B4-BE49-F238E27FC236}">
                <a16:creationId xmlns:a16="http://schemas.microsoft.com/office/drawing/2014/main" id="{836EC1E0-92EC-5970-6584-B7D1818F42B0}"/>
              </a:ext>
            </a:extLst>
          </p:cNvPr>
          <p:cNvSpPr/>
          <p:nvPr/>
        </p:nvSpPr>
        <p:spPr>
          <a:xfrm>
            <a:off x="820110" y="4467262"/>
            <a:ext cx="299798" cy="1505041"/>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中かっこ 16">
            <a:extLst>
              <a:ext uri="{FF2B5EF4-FFF2-40B4-BE49-F238E27FC236}">
                <a16:creationId xmlns:a16="http://schemas.microsoft.com/office/drawing/2014/main" id="{9A30E38E-C39D-EAF3-C53A-A4E7A10D6CA8}"/>
              </a:ext>
            </a:extLst>
          </p:cNvPr>
          <p:cNvSpPr/>
          <p:nvPr/>
        </p:nvSpPr>
        <p:spPr>
          <a:xfrm>
            <a:off x="5734050" y="5013710"/>
            <a:ext cx="190567" cy="6588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3F6C478-7955-8A90-41FF-6EA4DB625E38}"/>
              </a:ext>
            </a:extLst>
          </p:cNvPr>
          <p:cNvSpPr txBox="1"/>
          <p:nvPr/>
        </p:nvSpPr>
        <p:spPr>
          <a:xfrm>
            <a:off x="5853005" y="5180143"/>
            <a:ext cx="1333566" cy="369332"/>
          </a:xfrm>
          <a:prstGeom prst="rect">
            <a:avLst/>
          </a:prstGeom>
          <a:noFill/>
        </p:spPr>
        <p:txBody>
          <a:bodyPr wrap="square" rtlCol="0">
            <a:spAutoFit/>
          </a:bodyPr>
          <a:lstStyle/>
          <a:p>
            <a:r>
              <a:rPr kumimoji="1" lang="ja-JP" altLang="en-US" dirty="0"/>
              <a:t>フィルタ</a:t>
            </a:r>
          </a:p>
        </p:txBody>
      </p:sp>
      <p:sp>
        <p:nvSpPr>
          <p:cNvPr id="19" name="テキスト ボックス 18">
            <a:extLst>
              <a:ext uri="{FF2B5EF4-FFF2-40B4-BE49-F238E27FC236}">
                <a16:creationId xmlns:a16="http://schemas.microsoft.com/office/drawing/2014/main" id="{05EBE73D-8F9C-40FD-26AC-26B024FD2093}"/>
              </a:ext>
            </a:extLst>
          </p:cNvPr>
          <p:cNvSpPr txBox="1"/>
          <p:nvPr/>
        </p:nvSpPr>
        <p:spPr>
          <a:xfrm>
            <a:off x="1229685" y="5972303"/>
            <a:ext cx="5418762" cy="261610"/>
          </a:xfrm>
          <a:prstGeom prst="rect">
            <a:avLst/>
          </a:prstGeom>
          <a:noFill/>
        </p:spPr>
        <p:txBody>
          <a:bodyPr wrap="square" rtlCol="0">
            <a:spAutoFit/>
          </a:bodyPr>
          <a:lstStyle/>
          <a:p>
            <a:pPr algn="r"/>
            <a:r>
              <a:rPr kumimoji="1" lang="en-US" altLang="ja-JP" sz="1050" dirty="0"/>
              <a:t>※</a:t>
            </a:r>
            <a:r>
              <a:rPr kumimoji="1" lang="ja-JP" altLang="en-US" sz="1050" dirty="0"/>
              <a:t>尚、現実にはこんなに減りません。</a:t>
            </a:r>
            <a:r>
              <a:rPr lang="ja-JP" altLang="en-US" sz="1050" dirty="0"/>
              <a:t>誇大イメージです</a:t>
            </a:r>
            <a:endParaRPr kumimoji="1" lang="ja-JP" altLang="en-US" sz="1050" dirty="0"/>
          </a:p>
        </p:txBody>
      </p:sp>
    </p:spTree>
    <p:extLst>
      <p:ext uri="{BB962C8B-B14F-4D97-AF65-F5344CB8AC3E}">
        <p14:creationId xmlns:p14="http://schemas.microsoft.com/office/powerpoint/2010/main" val="316887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D3B7C9-7130-76D7-F81C-BA0B1A7CF12A}"/>
              </a:ext>
            </a:extLst>
          </p:cNvPr>
          <p:cNvSpPr>
            <a:spLocks noGrp="1"/>
          </p:cNvSpPr>
          <p:nvPr>
            <p:ph type="title"/>
          </p:nvPr>
        </p:nvSpPr>
        <p:spPr/>
        <p:txBody>
          <a:bodyPr/>
          <a:lstStyle/>
          <a:p>
            <a:r>
              <a:rPr lang="ja-JP" altLang="en-US" dirty="0"/>
              <a:t>脆弱性と評価：</a:t>
            </a:r>
            <a:r>
              <a:rPr kumimoji="1" lang="en-US" altLang="ja-JP" dirty="0"/>
              <a:t>SCAP</a:t>
            </a:r>
            <a:r>
              <a:rPr kumimoji="1" lang="ja-JP" altLang="en-US" dirty="0"/>
              <a:t>：</a:t>
            </a:r>
            <a:r>
              <a:rPr kumimoji="1" lang="en-US" altLang="ja-JP" dirty="0"/>
              <a:t>CPE</a:t>
            </a:r>
            <a:r>
              <a:rPr kumimoji="1" lang="ja-JP" altLang="en-US" dirty="0"/>
              <a:t>（</a:t>
            </a:r>
            <a:r>
              <a:rPr kumimoji="1" lang="en-US" altLang="ja-JP" dirty="0"/>
              <a:t>1</a:t>
            </a:r>
            <a:r>
              <a:rPr kumimoji="1" lang="ja-JP" altLang="en-US" dirty="0"/>
              <a:t>）</a:t>
            </a:r>
          </a:p>
        </p:txBody>
      </p:sp>
      <p:sp>
        <p:nvSpPr>
          <p:cNvPr id="3" name="コンテンツ プレースホルダー 2">
            <a:extLst>
              <a:ext uri="{FF2B5EF4-FFF2-40B4-BE49-F238E27FC236}">
                <a16:creationId xmlns:a16="http://schemas.microsoft.com/office/drawing/2014/main" id="{16F56B9A-969B-67BB-3943-4DB2AA7574F3}"/>
              </a:ext>
            </a:extLst>
          </p:cNvPr>
          <p:cNvSpPr>
            <a:spLocks noGrp="1"/>
          </p:cNvSpPr>
          <p:nvPr>
            <p:ph idx="1"/>
          </p:nvPr>
        </p:nvSpPr>
        <p:spPr/>
        <p:txBody>
          <a:bodyPr/>
          <a:lstStyle/>
          <a:p>
            <a:pPr marL="0" indent="0">
              <a:buNone/>
            </a:pPr>
            <a:r>
              <a:rPr kumimoji="1" lang="en-US" altLang="ja-JP" dirty="0"/>
              <a:t>CPE</a:t>
            </a:r>
            <a:r>
              <a:rPr kumimoji="1" lang="ja-JP" altLang="en-US" dirty="0"/>
              <a:t>とは、ソフトウェアやハードウェアを一意に識別するための標準フォーマットです。</a:t>
            </a:r>
            <a:endParaRPr kumimoji="1" lang="en-US" altLang="ja-JP" dirty="0"/>
          </a:p>
          <a:p>
            <a:r>
              <a:rPr lang="ja-JP" altLang="en-US" dirty="0"/>
              <a:t>脆弱性が影響を受ける製品を示すために使用します。</a:t>
            </a:r>
            <a:endParaRPr lang="en-US" altLang="ja-JP" dirty="0"/>
          </a:p>
          <a:p>
            <a:pPr marL="0" indent="0">
              <a:buNone/>
            </a:pPr>
            <a:endParaRPr lang="en-US" altLang="ja-JP" dirty="0"/>
          </a:p>
          <a:p>
            <a:pPr marL="0" indent="0">
              <a:buNone/>
            </a:pPr>
            <a:r>
              <a:rPr lang="ja-JP" altLang="en-US" dirty="0"/>
              <a:t>フォーマットは以下の通りです。</a:t>
            </a:r>
            <a:endParaRPr lang="en-US" altLang="ja-JP" dirty="0"/>
          </a:p>
          <a:p>
            <a:r>
              <a:rPr lang="en-US" altLang="ja-JP" dirty="0"/>
              <a:t>cpe:2.3:a:fortinet:fortiproxy:7.2.0:*:*:*:*:*:*:*</a:t>
            </a:r>
          </a:p>
        </p:txBody>
      </p:sp>
      <p:sp>
        <p:nvSpPr>
          <p:cNvPr id="4" name="フッター プレースホルダー 3">
            <a:extLst>
              <a:ext uri="{FF2B5EF4-FFF2-40B4-BE49-F238E27FC236}">
                <a16:creationId xmlns:a16="http://schemas.microsoft.com/office/drawing/2014/main" id="{FAED46B9-19B2-003B-F02E-A6A82019B783}"/>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1CC9E2C7-322F-C473-8CEA-B1B0009F7141}"/>
              </a:ext>
            </a:extLst>
          </p:cNvPr>
          <p:cNvSpPr>
            <a:spLocks noGrp="1"/>
          </p:cNvSpPr>
          <p:nvPr>
            <p:ph type="sldNum" sz="quarter" idx="12"/>
          </p:nvPr>
        </p:nvSpPr>
        <p:spPr/>
        <p:txBody>
          <a:bodyPr/>
          <a:lstStyle/>
          <a:p>
            <a:fld id="{D5D64311-2522-477B-8D07-5C1D5CBB8559}" type="slidenum">
              <a:rPr kumimoji="1" lang="ja-JP" altLang="en-US" smtClean="0"/>
              <a:t>18</a:t>
            </a:fld>
            <a:endParaRPr kumimoji="1" lang="ja-JP" altLang="en-US"/>
          </a:p>
        </p:txBody>
      </p:sp>
      <p:graphicFrame>
        <p:nvGraphicFramePr>
          <p:cNvPr id="6" name="表 5">
            <a:extLst>
              <a:ext uri="{FF2B5EF4-FFF2-40B4-BE49-F238E27FC236}">
                <a16:creationId xmlns:a16="http://schemas.microsoft.com/office/drawing/2014/main" id="{C3366691-237A-AE18-3582-9F0C23C0D414}"/>
              </a:ext>
            </a:extLst>
          </p:cNvPr>
          <p:cNvGraphicFramePr>
            <a:graphicFrameLocks noGrp="1"/>
          </p:cNvGraphicFramePr>
          <p:nvPr>
            <p:extLst>
              <p:ext uri="{D42A27DB-BD31-4B8C-83A1-F6EECF244321}">
                <p14:modId xmlns:p14="http://schemas.microsoft.com/office/powerpoint/2010/main" val="3557224415"/>
              </p:ext>
            </p:extLst>
          </p:nvPr>
        </p:nvGraphicFramePr>
        <p:xfrm>
          <a:off x="3617323" y="3739091"/>
          <a:ext cx="8283575" cy="2225040"/>
        </p:xfrm>
        <a:graphic>
          <a:graphicData uri="http://schemas.openxmlformats.org/drawingml/2006/table">
            <a:tbl>
              <a:tblPr bandRow="1">
                <a:tableStyleId>{5C22544A-7EE6-4342-B048-85BDC9FD1C3A}</a:tableStyleId>
              </a:tblPr>
              <a:tblGrid>
                <a:gridCol w="1588764">
                  <a:extLst>
                    <a:ext uri="{9D8B030D-6E8A-4147-A177-3AD203B41FA5}">
                      <a16:colId xmlns:a16="http://schemas.microsoft.com/office/drawing/2014/main" val="2445907178"/>
                    </a:ext>
                  </a:extLst>
                </a:gridCol>
                <a:gridCol w="6694811">
                  <a:extLst>
                    <a:ext uri="{9D8B030D-6E8A-4147-A177-3AD203B41FA5}">
                      <a16:colId xmlns:a16="http://schemas.microsoft.com/office/drawing/2014/main" val="3353140605"/>
                    </a:ext>
                  </a:extLst>
                </a:gridCol>
              </a:tblGrid>
              <a:tr h="370840">
                <a:tc>
                  <a:txBody>
                    <a:bodyPr/>
                    <a:lstStyle/>
                    <a:p>
                      <a:r>
                        <a:rPr kumimoji="1" lang="en-US" altLang="ja-JP" dirty="0"/>
                        <a:t>CPE:2.3</a:t>
                      </a:r>
                      <a:endParaRPr kumimoji="1" lang="ja-JP" altLang="en-US" dirty="0"/>
                    </a:p>
                  </a:txBody>
                  <a:tcPr/>
                </a:tc>
                <a:tc>
                  <a:txBody>
                    <a:bodyPr/>
                    <a:lstStyle/>
                    <a:p>
                      <a:r>
                        <a:rPr kumimoji="1" lang="en-US" altLang="ja-JP" dirty="0"/>
                        <a:t>cpe2.2 / cpe2.3</a:t>
                      </a:r>
                      <a:endParaRPr kumimoji="1" lang="ja-JP" altLang="en-US" dirty="0"/>
                    </a:p>
                  </a:txBody>
                  <a:tcPr/>
                </a:tc>
                <a:extLst>
                  <a:ext uri="{0D108BD9-81ED-4DB2-BD59-A6C34878D82A}">
                    <a16:rowId xmlns:a16="http://schemas.microsoft.com/office/drawing/2014/main" val="1680608363"/>
                  </a:ext>
                </a:extLst>
              </a:tr>
              <a:tr h="370840">
                <a:tc>
                  <a:txBody>
                    <a:bodyPr/>
                    <a:lstStyle/>
                    <a:p>
                      <a:r>
                        <a:rPr kumimoji="1" lang="en-US" altLang="ja-JP" dirty="0"/>
                        <a:t>:a</a:t>
                      </a:r>
                      <a:endParaRPr kumimoji="1" lang="ja-JP" altLang="en-US" dirty="0"/>
                    </a:p>
                  </a:txBody>
                  <a:tcPr/>
                </a:tc>
                <a:tc>
                  <a:txBody>
                    <a:bodyPr/>
                    <a:lstStyle/>
                    <a:p>
                      <a:r>
                        <a:rPr kumimoji="1" lang="en-US" altLang="ja-JP" dirty="0"/>
                        <a:t>a:</a:t>
                      </a:r>
                      <a:r>
                        <a:rPr kumimoji="1" lang="ja-JP" altLang="en-US" dirty="0"/>
                        <a:t> </a:t>
                      </a:r>
                      <a:r>
                        <a:rPr kumimoji="1" lang="en-US" altLang="ja-JP" dirty="0"/>
                        <a:t>application</a:t>
                      </a:r>
                      <a:r>
                        <a:rPr kumimoji="1" lang="ja-JP" altLang="en-US" dirty="0"/>
                        <a:t>、</a:t>
                      </a:r>
                      <a:r>
                        <a:rPr kumimoji="1" lang="en-US" altLang="ja-JP" dirty="0"/>
                        <a:t>o: operating systems</a:t>
                      </a:r>
                      <a:r>
                        <a:rPr kumimoji="1" lang="ja-JP" altLang="en-US" dirty="0"/>
                        <a:t>、</a:t>
                      </a:r>
                      <a:r>
                        <a:rPr kumimoji="1" lang="en-US" altLang="ja-JP" dirty="0"/>
                        <a:t>h: hardware devices</a:t>
                      </a:r>
                      <a:endParaRPr kumimoji="1" lang="ja-JP" altLang="en-US" dirty="0"/>
                    </a:p>
                  </a:txBody>
                  <a:tcPr/>
                </a:tc>
                <a:extLst>
                  <a:ext uri="{0D108BD9-81ED-4DB2-BD59-A6C34878D82A}">
                    <a16:rowId xmlns:a16="http://schemas.microsoft.com/office/drawing/2014/main" val="3833250305"/>
                  </a:ext>
                </a:extLst>
              </a:tr>
              <a:tr h="370840">
                <a:tc>
                  <a:txBody>
                    <a:bodyPr/>
                    <a:lstStyle/>
                    <a:p>
                      <a:r>
                        <a:rPr kumimoji="1" lang="en-US" altLang="ja-JP" dirty="0"/>
                        <a:t>:</a:t>
                      </a:r>
                      <a:r>
                        <a:rPr kumimoji="1" lang="en-US" altLang="ja-JP" dirty="0" err="1"/>
                        <a:t>fortinet</a:t>
                      </a:r>
                      <a:endParaRPr kumimoji="1" lang="ja-JP" altLang="en-US" dirty="0"/>
                    </a:p>
                  </a:txBody>
                  <a:tcPr/>
                </a:tc>
                <a:tc>
                  <a:txBody>
                    <a:bodyPr/>
                    <a:lstStyle/>
                    <a:p>
                      <a:r>
                        <a:rPr kumimoji="1" lang="ja-JP" altLang="en-US" dirty="0"/>
                        <a:t>ベンダー</a:t>
                      </a:r>
                    </a:p>
                  </a:txBody>
                  <a:tcPr/>
                </a:tc>
                <a:extLst>
                  <a:ext uri="{0D108BD9-81ED-4DB2-BD59-A6C34878D82A}">
                    <a16:rowId xmlns:a16="http://schemas.microsoft.com/office/drawing/2014/main" val="3767381052"/>
                  </a:ext>
                </a:extLst>
              </a:tr>
              <a:tr h="370840">
                <a:tc>
                  <a:txBody>
                    <a:bodyPr/>
                    <a:lstStyle/>
                    <a:p>
                      <a:r>
                        <a:rPr kumimoji="1" lang="en-US" altLang="ja-JP" dirty="0"/>
                        <a:t>:</a:t>
                      </a:r>
                      <a:r>
                        <a:rPr kumimoji="1" lang="en-US" altLang="ja-JP" dirty="0" err="1"/>
                        <a:t>fortiproxy</a:t>
                      </a:r>
                      <a:endParaRPr kumimoji="1" lang="ja-JP" altLang="en-US" dirty="0"/>
                    </a:p>
                  </a:txBody>
                  <a:tcPr/>
                </a:tc>
                <a:tc>
                  <a:txBody>
                    <a:bodyPr/>
                    <a:lstStyle/>
                    <a:p>
                      <a:r>
                        <a:rPr kumimoji="1" lang="ja-JP" altLang="en-US" dirty="0"/>
                        <a:t>製品</a:t>
                      </a:r>
                    </a:p>
                  </a:txBody>
                  <a:tcPr/>
                </a:tc>
                <a:extLst>
                  <a:ext uri="{0D108BD9-81ED-4DB2-BD59-A6C34878D82A}">
                    <a16:rowId xmlns:a16="http://schemas.microsoft.com/office/drawing/2014/main" val="647753767"/>
                  </a:ext>
                </a:extLst>
              </a:tr>
              <a:tr h="370840">
                <a:tc>
                  <a:txBody>
                    <a:bodyPr/>
                    <a:lstStyle/>
                    <a:p>
                      <a:r>
                        <a:rPr kumimoji="1" lang="en-US" altLang="ja-JP" dirty="0"/>
                        <a:t>:7.2.0</a:t>
                      </a:r>
                      <a:endParaRPr kumimoji="1" lang="ja-JP" altLang="en-US" dirty="0"/>
                    </a:p>
                  </a:txBody>
                  <a:tcPr/>
                </a:tc>
                <a:tc>
                  <a:txBody>
                    <a:bodyPr/>
                    <a:lstStyle/>
                    <a:p>
                      <a:r>
                        <a:rPr kumimoji="1" lang="ja-JP" altLang="en-US" dirty="0"/>
                        <a:t>バージョン</a:t>
                      </a:r>
                    </a:p>
                  </a:txBody>
                  <a:tcPr/>
                </a:tc>
                <a:extLst>
                  <a:ext uri="{0D108BD9-81ED-4DB2-BD59-A6C34878D82A}">
                    <a16:rowId xmlns:a16="http://schemas.microsoft.com/office/drawing/2014/main" val="397706850"/>
                  </a:ext>
                </a:extLst>
              </a:tr>
              <a:tr h="370840">
                <a:tc>
                  <a:txBody>
                    <a:bodyPr/>
                    <a:lstStyle/>
                    <a:p>
                      <a:r>
                        <a:rPr kumimoji="1" lang="en-US" altLang="ja-JP" dirty="0"/>
                        <a:t>:*:*:*:*:*:*:*</a:t>
                      </a:r>
                      <a:endParaRPr kumimoji="1" lang="ja-JP" altLang="en-US" dirty="0"/>
                    </a:p>
                  </a:txBody>
                  <a:tcPr/>
                </a:tc>
                <a:tc>
                  <a:txBody>
                    <a:bodyPr/>
                    <a:lstStyle/>
                    <a:p>
                      <a:r>
                        <a:rPr kumimoji="1" lang="ja-JP" altLang="en-US" dirty="0"/>
                        <a:t>アップデート、エディション、言語、その他</a:t>
                      </a:r>
                    </a:p>
                  </a:txBody>
                  <a:tcPr/>
                </a:tc>
                <a:extLst>
                  <a:ext uri="{0D108BD9-81ED-4DB2-BD59-A6C34878D82A}">
                    <a16:rowId xmlns:a16="http://schemas.microsoft.com/office/drawing/2014/main" val="1479190145"/>
                  </a:ext>
                </a:extLst>
              </a:tr>
            </a:tbl>
          </a:graphicData>
        </a:graphic>
      </p:graphicFrame>
      <p:sp>
        <p:nvSpPr>
          <p:cNvPr id="7" name="テキスト ボックス 6">
            <a:extLst>
              <a:ext uri="{FF2B5EF4-FFF2-40B4-BE49-F238E27FC236}">
                <a16:creationId xmlns:a16="http://schemas.microsoft.com/office/drawing/2014/main" id="{9CBD2BCF-16B3-3C88-F5B2-5E867662F7F8}"/>
              </a:ext>
            </a:extLst>
          </p:cNvPr>
          <p:cNvSpPr txBox="1"/>
          <p:nvPr/>
        </p:nvSpPr>
        <p:spPr>
          <a:xfrm>
            <a:off x="291101" y="6058258"/>
            <a:ext cx="11609796" cy="276999"/>
          </a:xfrm>
          <a:prstGeom prst="rect">
            <a:avLst/>
          </a:prstGeom>
          <a:noFill/>
        </p:spPr>
        <p:txBody>
          <a:bodyPr wrap="square" rtlCol="0">
            <a:spAutoFit/>
          </a:bodyPr>
          <a:lstStyle/>
          <a:p>
            <a:r>
              <a:rPr lang="en-US" altLang="ja-JP" sz="600" dirty="0"/>
              <a:t>Schema</a:t>
            </a:r>
            <a:r>
              <a:rPr lang="ja-JP" altLang="en-US" sz="600" dirty="0"/>
              <a:t>としては以下のように定義されている（</a:t>
            </a:r>
            <a:r>
              <a:rPr lang="en-US" altLang="ja-JP" sz="600" dirty="0"/>
              <a:t>CPE2.3</a:t>
            </a:r>
            <a:r>
              <a:rPr lang="ja-JP" altLang="en-US" sz="600" dirty="0"/>
              <a:t>）</a:t>
            </a:r>
            <a:endParaRPr kumimoji="1" lang="en-US" altLang="ja-JP" sz="600" dirty="0"/>
          </a:p>
          <a:p>
            <a:r>
              <a:rPr kumimoji="1" lang="en-US" altLang="ja-JP" sz="600" dirty="0"/>
              <a:t>&lt;</a:t>
            </a:r>
            <a:r>
              <a:rPr kumimoji="1" lang="en-US" altLang="ja-JP" sz="600" dirty="0" err="1"/>
              <a:t>xsd:pattern</a:t>
            </a:r>
            <a:r>
              <a:rPr kumimoji="1" lang="en-US" altLang="ja-JP" sz="600" dirty="0"/>
              <a:t> value="cpe:2\.3:[</a:t>
            </a:r>
            <a:r>
              <a:rPr kumimoji="1" lang="en-US" altLang="ja-JP" sz="600" dirty="0" err="1"/>
              <a:t>aho</a:t>
            </a:r>
            <a:r>
              <a:rPr kumimoji="1" lang="en-US" altLang="ja-JP" sz="600" dirty="0"/>
              <a:t>\*\-](:(((\?*|\*?)([a-zA-Z0-9\-\._]|(\\[\\\*\?!"#$$%&amp;'\(\)\+,/:;&lt;=&gt;@\[\]\^`\{\|}~]))+(\?*|\*?))|[\*\-])){5}(:(([a-zA-Z]{2,3}(-([a-zA-Z]{2}|[0-9]{3}))?)|[\*\-]))(:(((\?*|\*?)([a-zA-Z0-9\-\._]|(\\[\\\*\?!"#$$%&amp;'\(\)\+,/:;&lt;=&gt;@\[\]\^`\{\|}~]))+(\?*|\*?))|[\*\-])){4}"/&gt;</a:t>
            </a:r>
            <a:endParaRPr kumimoji="1" lang="ja-JP" altLang="en-US" sz="600" dirty="0"/>
          </a:p>
        </p:txBody>
      </p:sp>
      <p:sp>
        <p:nvSpPr>
          <p:cNvPr id="8" name="テキスト ボックス 7">
            <a:extLst>
              <a:ext uri="{FF2B5EF4-FFF2-40B4-BE49-F238E27FC236}">
                <a16:creationId xmlns:a16="http://schemas.microsoft.com/office/drawing/2014/main" id="{37B17FCA-008C-1EAA-7C55-4535173168C1}"/>
              </a:ext>
            </a:extLst>
          </p:cNvPr>
          <p:cNvSpPr txBox="1"/>
          <p:nvPr/>
        </p:nvSpPr>
        <p:spPr>
          <a:xfrm>
            <a:off x="6095999" y="2047875"/>
            <a:ext cx="5470770" cy="1077218"/>
          </a:xfrm>
          <a:prstGeom prst="rect">
            <a:avLst/>
          </a:prstGeom>
          <a:noFill/>
        </p:spPr>
        <p:txBody>
          <a:bodyPr wrap="square" rtlCol="0">
            <a:spAutoFit/>
          </a:bodyPr>
          <a:lstStyle/>
          <a:p>
            <a:r>
              <a:rPr lang="ja-JP" altLang="en-US" sz="1600" i="0" dirty="0">
                <a:solidFill>
                  <a:srgbClr val="333333"/>
                </a:solidFill>
                <a:effectLst/>
                <a:latin typeface="Source Sans Pro" panose="020B0503030403020204" pitchFamily="34" charset="0"/>
              </a:rPr>
              <a:t>他の例</a:t>
            </a:r>
            <a:endParaRPr lang="en-US" altLang="ja-JP" sz="1600" dirty="0">
              <a:solidFill>
                <a:srgbClr val="333333"/>
              </a:solidFill>
              <a:latin typeface="Source Sans Pro" panose="020B0503030403020204" pitchFamily="34" charset="0"/>
            </a:endParaRPr>
          </a:p>
          <a:p>
            <a:pPr marL="285750" indent="-285750">
              <a:buFont typeface="Arial" panose="020B0604020202020204" pitchFamily="34" charset="0"/>
              <a:buChar char="•"/>
            </a:pPr>
            <a:r>
              <a:rPr lang="pl-PL" altLang="ja-JP" sz="1200" i="0" dirty="0">
                <a:solidFill>
                  <a:srgbClr val="333333"/>
                </a:solidFill>
                <a:effectLst/>
                <a:latin typeface="Source Sans Pro" panose="020B0503030403020204" pitchFamily="34" charset="0"/>
              </a:rPr>
              <a:t>CVE-2010-2360</a:t>
            </a:r>
            <a:r>
              <a:rPr lang="ja-JP" altLang="en-US" sz="1200" i="0" dirty="0">
                <a:solidFill>
                  <a:srgbClr val="333333"/>
                </a:solidFill>
                <a:effectLst/>
                <a:latin typeface="Source Sans Pro" panose="020B0503030403020204" pitchFamily="34" charset="0"/>
              </a:rPr>
              <a:t>（</a:t>
            </a:r>
            <a:r>
              <a:rPr lang="en-US" altLang="ja-JP" sz="1200" i="0" dirty="0" err="1">
                <a:solidFill>
                  <a:srgbClr val="333333"/>
                </a:solidFill>
                <a:effectLst/>
                <a:latin typeface="Source Sans Pro" panose="020B0503030403020204" pitchFamily="34" charset="0"/>
              </a:rPr>
              <a:t>winny</a:t>
            </a:r>
            <a:r>
              <a:rPr lang="ja-JP" altLang="en-US" sz="1200" i="0" dirty="0">
                <a:solidFill>
                  <a:srgbClr val="333333"/>
                </a:solidFill>
                <a:effectLst/>
                <a:latin typeface="Source Sans Pro" panose="020B0503030403020204" pitchFamily="34" charset="0"/>
              </a:rPr>
              <a:t>）</a:t>
            </a:r>
            <a:endParaRPr lang="en-US" altLang="ja-JP" sz="1200" i="0" dirty="0">
              <a:solidFill>
                <a:srgbClr val="333333"/>
              </a:solidFill>
              <a:effectLst/>
              <a:latin typeface="Source Sans Pro" panose="020B0503030403020204" pitchFamily="34" charset="0"/>
            </a:endParaRPr>
          </a:p>
          <a:p>
            <a:pPr marL="742950" lvl="1" indent="-285750">
              <a:buFont typeface="Arial" panose="020B0604020202020204" pitchFamily="34" charset="0"/>
              <a:buChar char="•"/>
            </a:pPr>
            <a:r>
              <a:rPr lang="pl-PL" altLang="ja-JP" sz="1200" i="0" dirty="0">
                <a:solidFill>
                  <a:srgbClr val="333333"/>
                </a:solidFill>
                <a:effectLst/>
                <a:latin typeface="Source Sans Pro" panose="020B0503030403020204" pitchFamily="34" charset="0"/>
              </a:rPr>
              <a:t>cpe:2.3:a:isamu_kaneko:winny:2.0b5.7:*:*:*:*:*:*:*</a:t>
            </a:r>
            <a:endParaRPr lang="en-US" altLang="ja-JP" sz="120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US" altLang="ja-JP" sz="1200" i="0" dirty="0">
                <a:solidFill>
                  <a:srgbClr val="333333"/>
                </a:solidFill>
                <a:effectLst/>
                <a:latin typeface="Source Sans Pro" panose="020B0503030403020204" pitchFamily="34" charset="0"/>
              </a:rPr>
              <a:t>CVE-2016-4853</a:t>
            </a:r>
            <a:r>
              <a:rPr lang="ja-JP" altLang="en-US" sz="1200" i="0" dirty="0">
                <a:solidFill>
                  <a:srgbClr val="333333"/>
                </a:solidFill>
                <a:effectLst/>
                <a:latin typeface="Source Sans Pro" panose="020B0503030403020204" pitchFamily="34" charset="0"/>
              </a:rPr>
              <a:t>（</a:t>
            </a:r>
            <a:r>
              <a:rPr lang="en-US" altLang="ja-JP" sz="1200" i="0" dirty="0">
                <a:solidFill>
                  <a:srgbClr val="333333"/>
                </a:solidFill>
                <a:effectLst/>
                <a:latin typeface="Source Sans Pro" panose="020B0503030403020204" pitchFamily="34" charset="0"/>
              </a:rPr>
              <a:t>G</a:t>
            </a:r>
            <a:r>
              <a:rPr lang="ja-JP" altLang="en-US" sz="1200" i="0" dirty="0">
                <a:solidFill>
                  <a:srgbClr val="333333"/>
                </a:solidFill>
                <a:effectLst/>
                <a:latin typeface="Source Sans Pro" panose="020B0503030403020204" pitchFamily="34" charset="0"/>
              </a:rPr>
              <a:t>線上の魔王）</a:t>
            </a:r>
            <a:endParaRPr lang="en-US" altLang="ja-JP" sz="1200" i="0" dirty="0">
              <a:solidFill>
                <a:srgbClr val="333333"/>
              </a:solidFill>
              <a:effectLst/>
              <a:latin typeface="Source Sans Pro" panose="020B0503030403020204" pitchFamily="34" charset="0"/>
            </a:endParaRPr>
          </a:p>
          <a:p>
            <a:pPr marL="742950" lvl="1" indent="-285750">
              <a:buFont typeface="Arial" panose="020B0604020202020204" pitchFamily="34" charset="0"/>
              <a:buChar char="•"/>
            </a:pPr>
            <a:r>
              <a:rPr kumimoji="1" lang="en-US" altLang="ja-JP" sz="1200" dirty="0"/>
              <a:t>cpe:2.3:a:akabei_soft2:happy_wardrobe:-:*:*:*:*:*:*:*</a:t>
            </a:r>
            <a:endParaRPr kumimoji="1" lang="ja-JP" altLang="en-US" sz="1200" dirty="0"/>
          </a:p>
        </p:txBody>
      </p:sp>
    </p:spTree>
    <p:extLst>
      <p:ext uri="{BB962C8B-B14F-4D97-AF65-F5344CB8AC3E}">
        <p14:creationId xmlns:p14="http://schemas.microsoft.com/office/powerpoint/2010/main" val="35604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53097-136E-673B-0628-34126F3882DB}"/>
              </a:ext>
            </a:extLst>
          </p:cNvPr>
          <p:cNvSpPr>
            <a:spLocks noGrp="1"/>
          </p:cNvSpPr>
          <p:nvPr>
            <p:ph type="title"/>
          </p:nvPr>
        </p:nvSpPr>
        <p:spPr/>
        <p:txBody>
          <a:bodyPr/>
          <a:lstStyle/>
          <a:p>
            <a:r>
              <a:rPr lang="en-US" altLang="ja-JP" dirty="0"/>
              <a:t>CPE</a:t>
            </a:r>
            <a:r>
              <a:rPr lang="ja-JP" altLang="en-US" dirty="0"/>
              <a:t>を見てみると発見があるかも</a:t>
            </a:r>
            <a:endParaRPr kumimoji="1" lang="ja-JP" altLang="en-US" dirty="0"/>
          </a:p>
        </p:txBody>
      </p:sp>
      <p:sp>
        <p:nvSpPr>
          <p:cNvPr id="4" name="フッター プレースホルダー 3">
            <a:extLst>
              <a:ext uri="{FF2B5EF4-FFF2-40B4-BE49-F238E27FC236}">
                <a16:creationId xmlns:a16="http://schemas.microsoft.com/office/drawing/2014/main" id="{11B5D3A4-474F-19A1-DF0E-02352FDED9D1}"/>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7032466A-957E-38E6-4BB9-D7C13744213C}"/>
              </a:ext>
            </a:extLst>
          </p:cNvPr>
          <p:cNvSpPr>
            <a:spLocks noGrp="1"/>
          </p:cNvSpPr>
          <p:nvPr>
            <p:ph type="sldNum" sz="quarter" idx="12"/>
          </p:nvPr>
        </p:nvSpPr>
        <p:spPr/>
        <p:txBody>
          <a:bodyPr/>
          <a:lstStyle/>
          <a:p>
            <a:fld id="{D5D64311-2522-477B-8D07-5C1D5CBB8559}" type="slidenum">
              <a:rPr kumimoji="1" lang="ja-JP" altLang="en-US" smtClean="0"/>
              <a:t>19</a:t>
            </a:fld>
            <a:endParaRPr kumimoji="1" lang="ja-JP" altLang="en-US"/>
          </a:p>
        </p:txBody>
      </p:sp>
      <p:pic>
        <p:nvPicPr>
          <p:cNvPr id="7" name="図 6">
            <a:extLst>
              <a:ext uri="{FF2B5EF4-FFF2-40B4-BE49-F238E27FC236}">
                <a16:creationId xmlns:a16="http://schemas.microsoft.com/office/drawing/2014/main" id="{CF51D581-F40A-F3DC-03C9-CDDE0B575504}"/>
              </a:ext>
            </a:extLst>
          </p:cNvPr>
          <p:cNvPicPr>
            <a:picLocks noChangeAspect="1"/>
          </p:cNvPicPr>
          <p:nvPr/>
        </p:nvPicPr>
        <p:blipFill>
          <a:blip r:embed="rId2"/>
          <a:stretch>
            <a:fillRect/>
          </a:stretch>
        </p:blipFill>
        <p:spPr>
          <a:xfrm>
            <a:off x="291101" y="971265"/>
            <a:ext cx="5186795" cy="5075252"/>
          </a:xfrm>
          <a:prstGeom prst="rect">
            <a:avLst/>
          </a:prstGeom>
          <a:ln>
            <a:noFill/>
          </a:ln>
          <a:effectLst>
            <a:outerShdw blurRad="190500" algn="tl" rotWithShape="0">
              <a:srgbClr val="000000">
                <a:alpha val="70000"/>
              </a:srgbClr>
            </a:outerShdw>
          </a:effectLst>
        </p:spPr>
      </p:pic>
      <p:pic>
        <p:nvPicPr>
          <p:cNvPr id="9" name="図 8">
            <a:extLst>
              <a:ext uri="{FF2B5EF4-FFF2-40B4-BE49-F238E27FC236}">
                <a16:creationId xmlns:a16="http://schemas.microsoft.com/office/drawing/2014/main" id="{6B637CEC-C8CE-EA2A-C454-D4D28F4A4865}"/>
              </a:ext>
            </a:extLst>
          </p:cNvPr>
          <p:cNvPicPr>
            <a:picLocks noChangeAspect="1"/>
          </p:cNvPicPr>
          <p:nvPr/>
        </p:nvPicPr>
        <p:blipFill>
          <a:blip r:embed="rId3"/>
          <a:stretch>
            <a:fillRect/>
          </a:stretch>
        </p:blipFill>
        <p:spPr>
          <a:xfrm>
            <a:off x="4222250" y="3429000"/>
            <a:ext cx="7806353" cy="2863172"/>
          </a:xfrm>
          <a:prstGeom prst="rect">
            <a:avLst/>
          </a:prstGeom>
          <a:ln>
            <a:noFill/>
          </a:ln>
          <a:effectLst>
            <a:outerShdw blurRad="190500" algn="tl" rotWithShape="0">
              <a:srgbClr val="000000">
                <a:alpha val="70000"/>
              </a:srgbClr>
            </a:outerShdw>
          </a:effectLst>
        </p:spPr>
      </p:pic>
      <p:pic>
        <p:nvPicPr>
          <p:cNvPr id="13" name="図 12">
            <a:extLst>
              <a:ext uri="{FF2B5EF4-FFF2-40B4-BE49-F238E27FC236}">
                <a16:creationId xmlns:a16="http://schemas.microsoft.com/office/drawing/2014/main" id="{85943E2B-6895-A23B-3B82-6CF482A9FCFA}"/>
              </a:ext>
            </a:extLst>
          </p:cNvPr>
          <p:cNvPicPr>
            <a:picLocks noChangeAspect="1"/>
          </p:cNvPicPr>
          <p:nvPr/>
        </p:nvPicPr>
        <p:blipFill>
          <a:blip r:embed="rId4"/>
          <a:stretch>
            <a:fillRect/>
          </a:stretch>
        </p:blipFill>
        <p:spPr>
          <a:xfrm>
            <a:off x="5371335" y="444968"/>
            <a:ext cx="3952875" cy="2355680"/>
          </a:xfrm>
          <a:prstGeom prst="rect">
            <a:avLst/>
          </a:prstGeom>
          <a:ln>
            <a:noFill/>
          </a:ln>
          <a:effectLst>
            <a:outerShdw blurRad="190500" algn="tl" rotWithShape="0">
              <a:srgbClr val="000000">
                <a:alpha val="70000"/>
              </a:srgbClr>
            </a:outerShdw>
          </a:effectLst>
        </p:spPr>
      </p:pic>
      <p:pic>
        <p:nvPicPr>
          <p:cNvPr id="17" name="図 16">
            <a:extLst>
              <a:ext uri="{FF2B5EF4-FFF2-40B4-BE49-F238E27FC236}">
                <a16:creationId xmlns:a16="http://schemas.microsoft.com/office/drawing/2014/main" id="{197FDA96-E0AB-43AF-1331-CEC9CC83938D}"/>
              </a:ext>
            </a:extLst>
          </p:cNvPr>
          <p:cNvPicPr>
            <a:picLocks noChangeAspect="1"/>
          </p:cNvPicPr>
          <p:nvPr/>
        </p:nvPicPr>
        <p:blipFill>
          <a:blip r:embed="rId5"/>
          <a:stretch>
            <a:fillRect/>
          </a:stretch>
        </p:blipFill>
        <p:spPr>
          <a:xfrm>
            <a:off x="9324210" y="860402"/>
            <a:ext cx="2704393" cy="2371725"/>
          </a:xfrm>
          <a:prstGeom prst="rect">
            <a:avLst/>
          </a:prstGeom>
          <a:ln>
            <a:noFill/>
          </a:ln>
          <a:effectLst>
            <a:outerShdw blurRad="190500" algn="tl" rotWithShape="0">
              <a:srgbClr val="000000">
                <a:alpha val="70000"/>
              </a:srgbClr>
            </a:outerShdw>
          </a:effectLst>
        </p:spPr>
      </p:pic>
      <p:sp>
        <p:nvSpPr>
          <p:cNvPr id="20" name="正方形/長方形 19">
            <a:extLst>
              <a:ext uri="{FF2B5EF4-FFF2-40B4-BE49-F238E27FC236}">
                <a16:creationId xmlns:a16="http://schemas.microsoft.com/office/drawing/2014/main" id="{37A9CBAA-06BE-29B7-25E8-C9FBBB52B7D9}"/>
              </a:ext>
            </a:extLst>
          </p:cNvPr>
          <p:cNvSpPr/>
          <p:nvPr/>
        </p:nvSpPr>
        <p:spPr>
          <a:xfrm>
            <a:off x="4439671" y="5350482"/>
            <a:ext cx="7588932" cy="23316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938D89E-096B-0869-A838-B5E60C9FD78B}"/>
              </a:ext>
            </a:extLst>
          </p:cNvPr>
          <p:cNvSpPr/>
          <p:nvPr/>
        </p:nvSpPr>
        <p:spPr>
          <a:xfrm>
            <a:off x="9573647" y="2562225"/>
            <a:ext cx="1246754" cy="69469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95CEA02-00D5-EB5E-6A0B-E5E98C33FEE7}"/>
              </a:ext>
            </a:extLst>
          </p:cNvPr>
          <p:cNvSpPr/>
          <p:nvPr/>
        </p:nvSpPr>
        <p:spPr>
          <a:xfrm>
            <a:off x="433342" y="5400675"/>
            <a:ext cx="2233658" cy="571500"/>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8C46490C-78BC-63E8-BE02-58E1F789EAE3}"/>
              </a:ext>
            </a:extLst>
          </p:cNvPr>
          <p:cNvCxnSpPr>
            <a:endCxn id="20" idx="1"/>
          </p:cNvCxnSpPr>
          <p:nvPr/>
        </p:nvCxnSpPr>
        <p:spPr>
          <a:xfrm flipV="1">
            <a:off x="2667000" y="5467064"/>
            <a:ext cx="1772671" cy="236032"/>
          </a:xfrm>
          <a:prstGeom prst="straightConnector1">
            <a:avLst/>
          </a:prstGeom>
          <a:ln w="34925">
            <a:solidFill>
              <a:srgbClr val="FF0000"/>
            </a:solidFill>
            <a:headEnd w="lg" len="lg"/>
            <a:tailEnd type="triangle" w="lg" len="lg"/>
          </a:ln>
        </p:spPr>
        <p:style>
          <a:lnRef idx="2">
            <a:schemeClr val="accent1"/>
          </a:lnRef>
          <a:fillRef idx="0">
            <a:schemeClr val="accent1"/>
          </a:fillRef>
          <a:effectRef idx="1">
            <a:schemeClr val="accent1"/>
          </a:effectRef>
          <a:fontRef idx="minor">
            <a:schemeClr val="tx1"/>
          </a:fontRef>
        </p:style>
      </p:cxnSp>
      <p:pic>
        <p:nvPicPr>
          <p:cNvPr id="30" name="図 29">
            <a:extLst>
              <a:ext uri="{FF2B5EF4-FFF2-40B4-BE49-F238E27FC236}">
                <a16:creationId xmlns:a16="http://schemas.microsoft.com/office/drawing/2014/main" id="{7EE70397-215C-66E7-82E9-42E80F5350E8}"/>
              </a:ext>
            </a:extLst>
          </p:cNvPr>
          <p:cNvPicPr>
            <a:picLocks noChangeAspect="1"/>
          </p:cNvPicPr>
          <p:nvPr/>
        </p:nvPicPr>
        <p:blipFill>
          <a:blip r:embed="rId6"/>
          <a:stretch>
            <a:fillRect/>
          </a:stretch>
        </p:blipFill>
        <p:spPr>
          <a:xfrm>
            <a:off x="5217486" y="2784993"/>
            <a:ext cx="3982006" cy="619211"/>
          </a:xfrm>
          <a:prstGeom prst="rect">
            <a:avLst/>
          </a:prstGeom>
          <a:ln>
            <a:noFill/>
          </a:ln>
          <a:effectLst>
            <a:outerShdw blurRad="190500" algn="tl" rotWithShape="0">
              <a:srgbClr val="000000">
                <a:alpha val="70000"/>
              </a:srgbClr>
            </a:outerShdw>
          </a:effectLst>
        </p:spPr>
      </p:pic>
      <p:sp>
        <p:nvSpPr>
          <p:cNvPr id="21" name="正方形/長方形 20">
            <a:extLst>
              <a:ext uri="{FF2B5EF4-FFF2-40B4-BE49-F238E27FC236}">
                <a16:creationId xmlns:a16="http://schemas.microsoft.com/office/drawing/2014/main" id="{CB6CE473-7F64-2810-516C-34CADA5E6E29}"/>
              </a:ext>
            </a:extLst>
          </p:cNvPr>
          <p:cNvSpPr/>
          <p:nvPr/>
        </p:nvSpPr>
        <p:spPr>
          <a:xfrm>
            <a:off x="7011647" y="2868031"/>
            <a:ext cx="1353797" cy="227593"/>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0F5D6DDF-50AF-A767-2452-C7512BCA21F7}"/>
              </a:ext>
            </a:extLst>
          </p:cNvPr>
          <p:cNvCxnSpPr>
            <a:cxnSpLocks/>
          </p:cNvCxnSpPr>
          <p:nvPr/>
        </p:nvCxnSpPr>
        <p:spPr>
          <a:xfrm>
            <a:off x="8365444" y="2966128"/>
            <a:ext cx="1208203" cy="31393"/>
          </a:xfrm>
          <a:prstGeom prst="straightConnector1">
            <a:avLst/>
          </a:prstGeom>
          <a:ln w="34925">
            <a:solidFill>
              <a:srgbClr val="FF0000"/>
            </a:solidFill>
            <a:headEnd w="lg" len="lg"/>
            <a:tailEnd type="triangle" w="lg" len="lg"/>
          </a:ln>
        </p:spPr>
        <p:style>
          <a:lnRef idx="2">
            <a:schemeClr val="accent1"/>
          </a:lnRef>
          <a:fillRef idx="0">
            <a:schemeClr val="accent1"/>
          </a:fillRef>
          <a:effectRef idx="1">
            <a:schemeClr val="accent1"/>
          </a:effectRef>
          <a:fontRef idx="minor">
            <a:schemeClr val="tx1"/>
          </a:fontRef>
        </p:style>
      </p:cxnSp>
      <p:pic>
        <p:nvPicPr>
          <p:cNvPr id="35" name="図 34">
            <a:extLst>
              <a:ext uri="{FF2B5EF4-FFF2-40B4-BE49-F238E27FC236}">
                <a16:creationId xmlns:a16="http://schemas.microsoft.com/office/drawing/2014/main" id="{4DCB4C99-D4B9-33CF-304E-27E567A47683}"/>
              </a:ext>
            </a:extLst>
          </p:cNvPr>
          <p:cNvPicPr>
            <a:picLocks noChangeAspect="1"/>
          </p:cNvPicPr>
          <p:nvPr/>
        </p:nvPicPr>
        <p:blipFill>
          <a:blip r:embed="rId7"/>
          <a:stretch>
            <a:fillRect/>
          </a:stretch>
        </p:blipFill>
        <p:spPr>
          <a:xfrm>
            <a:off x="7732104" y="3266076"/>
            <a:ext cx="3683086" cy="1504359"/>
          </a:xfrm>
          <a:prstGeom prst="rect">
            <a:avLst/>
          </a:prstGeom>
          <a:ln>
            <a:noFill/>
          </a:ln>
          <a:effectLst>
            <a:outerShdw blurRad="190500" algn="tl" rotWithShape="0">
              <a:srgbClr val="000000">
                <a:alpha val="70000"/>
              </a:srgbClr>
            </a:outerShdw>
          </a:effectLst>
        </p:spPr>
      </p:pic>
      <p:sp>
        <p:nvSpPr>
          <p:cNvPr id="3" name="テキスト ボックス 2">
            <a:extLst>
              <a:ext uri="{FF2B5EF4-FFF2-40B4-BE49-F238E27FC236}">
                <a16:creationId xmlns:a16="http://schemas.microsoft.com/office/drawing/2014/main" id="{2F5B2E06-9DD9-4535-7674-5ED344A14803}"/>
              </a:ext>
            </a:extLst>
          </p:cNvPr>
          <p:cNvSpPr txBox="1"/>
          <p:nvPr/>
        </p:nvSpPr>
        <p:spPr>
          <a:xfrm>
            <a:off x="979216" y="1216920"/>
            <a:ext cx="4392119" cy="276999"/>
          </a:xfrm>
          <a:prstGeom prst="rect">
            <a:avLst/>
          </a:prstGeom>
          <a:noFill/>
        </p:spPr>
        <p:txBody>
          <a:bodyPr wrap="square" rtlCol="0">
            <a:spAutoFit/>
          </a:bodyPr>
          <a:lstStyle/>
          <a:p>
            <a:pPr lvl="1"/>
            <a:r>
              <a:rPr lang="pl-PL" altLang="ja-JP" sz="1200" i="0" dirty="0">
                <a:solidFill>
                  <a:srgbClr val="333333"/>
                </a:solidFill>
                <a:effectLst/>
                <a:latin typeface="Source Sans Pro" panose="020B0503030403020204" pitchFamily="34" charset="0"/>
              </a:rPr>
              <a:t>cpe:2.3:a:isamu_kaneko:winny:2.0b5.7:*:*:*:*:*:*:*</a:t>
            </a:r>
            <a:endParaRPr lang="en-US" altLang="ja-JP" sz="1200" i="0" dirty="0">
              <a:solidFill>
                <a:srgbClr val="333333"/>
              </a:solidFill>
              <a:effectLst/>
              <a:latin typeface="Source Sans Pro" panose="020B0503030403020204" pitchFamily="34" charset="0"/>
            </a:endParaRPr>
          </a:p>
        </p:txBody>
      </p:sp>
    </p:spTree>
    <p:extLst>
      <p:ext uri="{BB962C8B-B14F-4D97-AF65-F5344CB8AC3E}">
        <p14:creationId xmlns:p14="http://schemas.microsoft.com/office/powerpoint/2010/main" val="33988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304231-8C4A-F7A9-11E2-2C44C6DBFEE0}"/>
              </a:ext>
            </a:extLst>
          </p:cNvPr>
          <p:cNvSpPr>
            <a:spLocks noGrp="1"/>
          </p:cNvSpPr>
          <p:nvPr>
            <p:ph type="title"/>
          </p:nvPr>
        </p:nvSpPr>
        <p:spPr/>
        <p:txBody>
          <a:bodyPr/>
          <a:lstStyle/>
          <a:p>
            <a:r>
              <a:rPr kumimoji="1" lang="ja-JP" altLang="en-US" dirty="0"/>
              <a:t>初めに</a:t>
            </a:r>
          </a:p>
        </p:txBody>
      </p:sp>
      <p:sp>
        <p:nvSpPr>
          <p:cNvPr id="3" name="コンテンツ プレースホルダー 2">
            <a:extLst>
              <a:ext uri="{FF2B5EF4-FFF2-40B4-BE49-F238E27FC236}">
                <a16:creationId xmlns:a16="http://schemas.microsoft.com/office/drawing/2014/main" id="{D7940681-920C-8DF7-73C7-450E90AC69DA}"/>
              </a:ext>
            </a:extLst>
          </p:cNvPr>
          <p:cNvSpPr>
            <a:spLocks noGrp="1"/>
          </p:cNvSpPr>
          <p:nvPr>
            <p:ph idx="1"/>
          </p:nvPr>
        </p:nvSpPr>
        <p:spPr/>
        <p:txBody>
          <a:bodyPr/>
          <a:lstStyle/>
          <a:p>
            <a:pPr marL="0" indent="0">
              <a:buNone/>
            </a:pPr>
            <a:r>
              <a:rPr kumimoji="1" lang="ja-JP" altLang="en-US" dirty="0"/>
              <a:t>本発表では</a:t>
            </a:r>
            <a:r>
              <a:rPr lang="ja-JP" altLang="en-US" dirty="0"/>
              <a:t>、</a:t>
            </a:r>
            <a:r>
              <a:rPr lang="en-US" altLang="ja-JP" dirty="0"/>
              <a:t>WEB</a:t>
            </a:r>
            <a:r>
              <a:rPr lang="ja-JP" altLang="en-US" dirty="0"/>
              <a:t>アプリケーションにおける脆弱性ではなく、ソフトウェアやプラットフォームの脆弱性に焦点を当てて話をします。</a:t>
            </a:r>
            <a:endParaRPr lang="en-US" altLang="ja-JP" dirty="0"/>
          </a:p>
          <a:p>
            <a:pPr marL="0" indent="0">
              <a:buNone/>
            </a:pPr>
            <a:endParaRPr kumimoji="1" lang="en-US" altLang="ja-JP" dirty="0"/>
          </a:p>
          <a:p>
            <a:pPr marL="514350" indent="-514350">
              <a:buFont typeface="+mj-lt"/>
              <a:buAutoNum type="arabicPeriod"/>
            </a:pPr>
            <a:r>
              <a:rPr kumimoji="1" lang="ja-JP" altLang="en-US" dirty="0"/>
              <a:t>脆弱性とは</a:t>
            </a:r>
            <a:endParaRPr kumimoji="1" lang="en-US" altLang="ja-JP" dirty="0"/>
          </a:p>
          <a:p>
            <a:pPr marL="514350" indent="-514350">
              <a:buFont typeface="+mj-lt"/>
              <a:buAutoNum type="arabicPeriod"/>
            </a:pPr>
            <a:r>
              <a:rPr lang="ja-JP" altLang="en-US" dirty="0"/>
              <a:t>脆弱性の評価</a:t>
            </a:r>
            <a:endParaRPr lang="en-US" altLang="ja-JP" dirty="0"/>
          </a:p>
          <a:p>
            <a:pPr marL="514350" indent="-514350">
              <a:buFont typeface="+mj-lt"/>
              <a:buAutoNum type="arabicPeriod"/>
            </a:pPr>
            <a:r>
              <a:rPr kumimoji="1" lang="ja-JP" altLang="en-US" dirty="0"/>
              <a:t>脆弱性の対応判断</a:t>
            </a:r>
            <a:endParaRPr kumimoji="1" lang="en-US" altLang="ja-JP" dirty="0"/>
          </a:p>
          <a:p>
            <a:pPr marL="514350" indent="-514350">
              <a:buFont typeface="+mj-lt"/>
              <a:buAutoNum type="arabicPeriod"/>
            </a:pPr>
            <a:r>
              <a:rPr lang="ja-JP" altLang="en-US" dirty="0"/>
              <a:t>脆弱性対応を行う組織の組成</a:t>
            </a:r>
            <a:endParaRPr lang="en-US" altLang="ja-JP" dirty="0"/>
          </a:p>
          <a:p>
            <a:pPr marL="514350" indent="-514350">
              <a:buFont typeface="+mj-lt"/>
              <a:buAutoNum type="arabicPeriod"/>
            </a:pPr>
            <a:r>
              <a:rPr kumimoji="1" lang="ja-JP" altLang="en-US" dirty="0"/>
              <a:t>まとめ</a:t>
            </a:r>
          </a:p>
        </p:txBody>
      </p:sp>
      <p:sp>
        <p:nvSpPr>
          <p:cNvPr id="4" name="フッター プレースホルダー 3">
            <a:extLst>
              <a:ext uri="{FF2B5EF4-FFF2-40B4-BE49-F238E27FC236}">
                <a16:creationId xmlns:a16="http://schemas.microsoft.com/office/drawing/2014/main" id="{0807E6B5-360F-F8EF-2076-0A61AD0AB811}"/>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9594679E-15FB-687E-5762-AB434B1AC0DF}"/>
              </a:ext>
            </a:extLst>
          </p:cNvPr>
          <p:cNvSpPr>
            <a:spLocks noGrp="1"/>
          </p:cNvSpPr>
          <p:nvPr>
            <p:ph type="sldNum" sz="quarter" idx="12"/>
          </p:nvPr>
        </p:nvSpPr>
        <p:spPr/>
        <p:txBody>
          <a:bodyPr/>
          <a:lstStyle/>
          <a:p>
            <a:fld id="{D5D64311-2522-477B-8D07-5C1D5CBB8559}" type="slidenum">
              <a:rPr kumimoji="1" lang="ja-JP" altLang="en-US" smtClean="0"/>
              <a:t>2</a:t>
            </a:fld>
            <a:endParaRPr kumimoji="1" lang="ja-JP" altLang="en-US"/>
          </a:p>
        </p:txBody>
      </p:sp>
    </p:spTree>
    <p:extLst>
      <p:ext uri="{BB962C8B-B14F-4D97-AF65-F5344CB8AC3E}">
        <p14:creationId xmlns:p14="http://schemas.microsoft.com/office/powerpoint/2010/main" val="4035271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90B7-764C-BDB5-B0BA-C2D3D693B20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0134A0E-B50E-F1D5-0298-80485401FCB9}"/>
              </a:ext>
            </a:extLst>
          </p:cNvPr>
          <p:cNvSpPr>
            <a:spLocks noGrp="1"/>
          </p:cNvSpPr>
          <p:nvPr>
            <p:ph type="title"/>
          </p:nvPr>
        </p:nvSpPr>
        <p:spPr/>
        <p:txBody>
          <a:bodyPr/>
          <a:lstStyle/>
          <a:p>
            <a:r>
              <a:rPr lang="ja-JP" altLang="en-US" dirty="0"/>
              <a:t>脆弱性と評価：</a:t>
            </a:r>
            <a:r>
              <a:rPr kumimoji="1" lang="en-US" altLang="ja-JP" dirty="0"/>
              <a:t>SCAP</a:t>
            </a:r>
            <a:r>
              <a:rPr kumimoji="1" lang="ja-JP" altLang="en-US" dirty="0"/>
              <a:t>：</a:t>
            </a:r>
            <a:r>
              <a:rPr kumimoji="1" lang="en-US" altLang="ja-JP" dirty="0"/>
              <a:t>CPE</a:t>
            </a:r>
            <a:r>
              <a:rPr lang="ja-JP" altLang="en-US" dirty="0"/>
              <a:t>（</a:t>
            </a:r>
            <a:r>
              <a:rPr lang="en-US" altLang="ja-JP" dirty="0"/>
              <a:t>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2A0F14D-0F07-5C6E-9EDA-EB7BE1870D67}"/>
              </a:ext>
            </a:extLst>
          </p:cNvPr>
          <p:cNvSpPr>
            <a:spLocks noGrp="1"/>
          </p:cNvSpPr>
          <p:nvPr>
            <p:ph idx="1"/>
          </p:nvPr>
        </p:nvSpPr>
        <p:spPr/>
        <p:txBody>
          <a:bodyPr>
            <a:normAutofit fontScale="92500"/>
          </a:bodyPr>
          <a:lstStyle/>
          <a:p>
            <a:pPr marL="0" indent="0">
              <a:buNone/>
            </a:pPr>
            <a:r>
              <a:rPr kumimoji="1" lang="ja-JP" altLang="en-US" dirty="0"/>
              <a:t>問題点もあります</a:t>
            </a:r>
            <a:endParaRPr kumimoji="1" lang="en-US" altLang="ja-JP" dirty="0"/>
          </a:p>
          <a:p>
            <a:r>
              <a:rPr lang="ja-JP" altLang="en-US" dirty="0"/>
              <a:t>正確性が低い</a:t>
            </a:r>
            <a:endParaRPr lang="en-US" altLang="ja-JP" dirty="0"/>
          </a:p>
          <a:p>
            <a:pPr lvl="1">
              <a:buFont typeface="Wingdings" panose="05000000000000000000" pitchFamily="2" charset="2"/>
              <a:buChar char="Ø"/>
            </a:pPr>
            <a:r>
              <a:rPr lang="en-US" altLang="ja-JP" dirty="0"/>
              <a:t>typo</a:t>
            </a:r>
            <a:r>
              <a:rPr lang="ja-JP" altLang="en-US" dirty="0"/>
              <a:t>等がそこそこある</a:t>
            </a:r>
            <a:endParaRPr lang="en-US" altLang="ja-JP" dirty="0"/>
          </a:p>
          <a:p>
            <a:r>
              <a:rPr lang="ja-JP" altLang="en-US" dirty="0"/>
              <a:t>バージョン管理があいまい</a:t>
            </a:r>
            <a:endParaRPr lang="en-US" altLang="ja-JP" dirty="0"/>
          </a:p>
          <a:p>
            <a:pPr lvl="1">
              <a:buFont typeface="Wingdings" panose="05000000000000000000" pitchFamily="2" charset="2"/>
              <a:buChar char="Ø"/>
            </a:pPr>
            <a:r>
              <a:rPr lang="ja-JP" altLang="en-US" dirty="0"/>
              <a:t>バージョン記載がなかなか難しい</a:t>
            </a:r>
            <a:endParaRPr lang="en-US" altLang="ja-JP" dirty="0"/>
          </a:p>
          <a:p>
            <a:pPr marL="0" indent="0">
              <a:buNone/>
            </a:pPr>
            <a:endParaRPr lang="en-US" altLang="ja-JP" dirty="0"/>
          </a:p>
          <a:p>
            <a:pPr marL="0" indent="0">
              <a:buNone/>
            </a:pPr>
            <a:r>
              <a:rPr lang="en-US" altLang="ja-JP" dirty="0"/>
              <a:t>SBOM</a:t>
            </a:r>
            <a:r>
              <a:rPr lang="ja-JP" altLang="en-US" dirty="0"/>
              <a:t>では、</a:t>
            </a:r>
            <a:r>
              <a:rPr lang="en-US" altLang="ja-JP" dirty="0"/>
              <a:t>CPE</a:t>
            </a:r>
            <a:r>
              <a:rPr lang="ja-JP" altLang="en-US" dirty="0"/>
              <a:t>に代わって </a:t>
            </a:r>
            <a:r>
              <a:rPr lang="en-US" altLang="ja-JP" dirty="0"/>
              <a:t>purl</a:t>
            </a:r>
            <a:r>
              <a:rPr lang="ja-JP" altLang="en-US" dirty="0"/>
              <a:t>（</a:t>
            </a:r>
            <a:r>
              <a:rPr lang="en-US" altLang="ja-JP" dirty="0"/>
              <a:t>Product URL</a:t>
            </a:r>
            <a:r>
              <a:rPr lang="ja-JP" altLang="en-US" dirty="0"/>
              <a:t>）という新しい方式に移行する流れがある。</a:t>
            </a:r>
            <a:endParaRPr lang="en-US" altLang="ja-JP" dirty="0"/>
          </a:p>
          <a:p>
            <a:r>
              <a:rPr lang="ja-JP" altLang="en-US" dirty="0"/>
              <a:t>例えば </a:t>
            </a:r>
            <a:r>
              <a:rPr lang="en-US" altLang="ja-JP" dirty="0" err="1">
                <a:solidFill>
                  <a:schemeClr val="bg1"/>
                </a:solidFill>
                <a:highlight>
                  <a:srgbClr val="000000"/>
                </a:highlight>
              </a:rPr>
              <a:t>pkg:maven</a:t>
            </a:r>
            <a:r>
              <a:rPr lang="en-US" altLang="ja-JP" dirty="0">
                <a:solidFill>
                  <a:schemeClr val="bg1"/>
                </a:solidFill>
                <a:highlight>
                  <a:srgbClr val="000000"/>
                </a:highlight>
              </a:rPr>
              <a:t>/</a:t>
            </a:r>
            <a:r>
              <a:rPr lang="en-US" altLang="ja-JP" dirty="0" err="1">
                <a:solidFill>
                  <a:schemeClr val="bg1"/>
                </a:solidFill>
                <a:highlight>
                  <a:srgbClr val="000000"/>
                </a:highlight>
              </a:rPr>
              <a:t>org.apache.commons</a:t>
            </a:r>
            <a:r>
              <a:rPr lang="en-US" altLang="ja-JP" dirty="0">
                <a:solidFill>
                  <a:schemeClr val="bg1"/>
                </a:solidFill>
                <a:highlight>
                  <a:srgbClr val="000000"/>
                </a:highlight>
              </a:rPr>
              <a:t>/commons-lang3@3.12.0</a:t>
            </a:r>
          </a:p>
          <a:p>
            <a:r>
              <a:rPr lang="ja-JP" altLang="en-US" dirty="0"/>
              <a:t>今までより正確にパッケージを特定できるため今後の標準として期待されています。</a:t>
            </a:r>
            <a:endParaRPr lang="en-US" altLang="ja-JP" dirty="0"/>
          </a:p>
          <a:p>
            <a:pPr lvl="1"/>
            <a:r>
              <a:rPr lang="ja-JP" altLang="en-US" dirty="0"/>
              <a:t>しかしながら現時点では、</a:t>
            </a:r>
            <a:r>
              <a:rPr lang="en-US" altLang="ja-JP" dirty="0"/>
              <a:t>purl</a:t>
            </a:r>
            <a:r>
              <a:rPr lang="ja-JP" altLang="en-US" dirty="0"/>
              <a:t>と</a:t>
            </a:r>
            <a:r>
              <a:rPr lang="en-US" altLang="ja-JP" dirty="0"/>
              <a:t>CVE-ID</a:t>
            </a:r>
            <a:r>
              <a:rPr lang="ja-JP" altLang="en-US" dirty="0"/>
              <a:t>を直接結びつけるデータベースはないと思われます。</a:t>
            </a:r>
            <a:endParaRPr lang="en-US" altLang="ja-JP" dirty="0"/>
          </a:p>
        </p:txBody>
      </p:sp>
      <p:sp>
        <p:nvSpPr>
          <p:cNvPr id="4" name="フッター プレースホルダー 3">
            <a:extLst>
              <a:ext uri="{FF2B5EF4-FFF2-40B4-BE49-F238E27FC236}">
                <a16:creationId xmlns:a16="http://schemas.microsoft.com/office/drawing/2014/main" id="{13AF5D18-759F-1074-C0F5-0782CEF5CAA9}"/>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D129427-9662-B603-8E06-6C3F0522D4DA}"/>
              </a:ext>
            </a:extLst>
          </p:cNvPr>
          <p:cNvSpPr>
            <a:spLocks noGrp="1"/>
          </p:cNvSpPr>
          <p:nvPr>
            <p:ph type="sldNum" sz="quarter" idx="12"/>
          </p:nvPr>
        </p:nvSpPr>
        <p:spPr/>
        <p:txBody>
          <a:bodyPr/>
          <a:lstStyle/>
          <a:p>
            <a:fld id="{D5D64311-2522-477B-8D07-5C1D5CBB8559}" type="slidenum">
              <a:rPr kumimoji="1" lang="ja-JP" altLang="en-US" smtClean="0"/>
              <a:t>20</a:t>
            </a:fld>
            <a:endParaRPr kumimoji="1" lang="ja-JP" altLang="en-US"/>
          </a:p>
        </p:txBody>
      </p:sp>
      <p:pic>
        <p:nvPicPr>
          <p:cNvPr id="7" name="図 6">
            <a:extLst>
              <a:ext uri="{FF2B5EF4-FFF2-40B4-BE49-F238E27FC236}">
                <a16:creationId xmlns:a16="http://schemas.microsoft.com/office/drawing/2014/main" id="{DB5D06C4-14A2-567C-B052-3AFD3C62A6C3}"/>
              </a:ext>
            </a:extLst>
          </p:cNvPr>
          <p:cNvPicPr>
            <a:picLocks noChangeAspect="1"/>
          </p:cNvPicPr>
          <p:nvPr/>
        </p:nvPicPr>
        <p:blipFill>
          <a:blip r:embed="rId2"/>
          <a:stretch>
            <a:fillRect/>
          </a:stretch>
        </p:blipFill>
        <p:spPr>
          <a:xfrm>
            <a:off x="6807605" y="1136339"/>
            <a:ext cx="3605989" cy="2509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02000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70607-42F1-9F61-2834-F8793BF3AE65}"/>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a:t>OVAL</a:t>
            </a:r>
            <a:endParaRPr kumimoji="1" lang="ja-JP" altLang="en-US" dirty="0"/>
          </a:p>
        </p:txBody>
      </p:sp>
      <p:sp>
        <p:nvSpPr>
          <p:cNvPr id="3" name="コンテンツ プレースホルダー 2">
            <a:extLst>
              <a:ext uri="{FF2B5EF4-FFF2-40B4-BE49-F238E27FC236}">
                <a16:creationId xmlns:a16="http://schemas.microsoft.com/office/drawing/2014/main" id="{B39588C8-EE58-32F2-3550-D0861346B4F7}"/>
              </a:ext>
            </a:extLst>
          </p:cNvPr>
          <p:cNvSpPr>
            <a:spLocks noGrp="1"/>
          </p:cNvSpPr>
          <p:nvPr>
            <p:ph idx="1"/>
          </p:nvPr>
        </p:nvSpPr>
        <p:spPr/>
        <p:txBody>
          <a:bodyPr/>
          <a:lstStyle/>
          <a:p>
            <a:pPr marL="0" indent="0">
              <a:buNone/>
            </a:pPr>
            <a:r>
              <a:rPr kumimoji="1" lang="en-US" altLang="ja-JP" dirty="0"/>
              <a:t>OVAL</a:t>
            </a:r>
            <a:r>
              <a:rPr kumimoji="1" lang="ja-JP" altLang="en-US" dirty="0"/>
              <a:t>は</a:t>
            </a:r>
            <a:r>
              <a:rPr kumimoji="1" lang="en-US" altLang="ja-JP" dirty="0"/>
              <a:t>Open Vulnerability and Assessment Language</a:t>
            </a:r>
            <a:r>
              <a:rPr kumimoji="1" lang="ja-JP" altLang="en-US" dirty="0"/>
              <a:t>で、</a:t>
            </a:r>
            <a:r>
              <a:rPr kumimoji="1" lang="en-US" altLang="ja-JP" dirty="0"/>
              <a:t>OS</a:t>
            </a:r>
            <a:r>
              <a:rPr kumimoji="1" lang="ja-JP" altLang="en-US" dirty="0"/>
              <a:t>やソフトウェアの脆弱性情報を標準化して表現する</a:t>
            </a:r>
            <a:r>
              <a:rPr kumimoji="1" lang="en-US" altLang="ja-JP" dirty="0"/>
              <a:t>XML</a:t>
            </a:r>
            <a:r>
              <a:rPr kumimoji="1" lang="ja-JP" altLang="en-US" dirty="0"/>
              <a:t>フォーマットです。</a:t>
            </a:r>
            <a:endParaRPr kumimoji="1" lang="en-US" altLang="ja-JP" dirty="0"/>
          </a:p>
          <a:p>
            <a:r>
              <a:rPr lang="ja-JP" altLang="en-US" dirty="0"/>
              <a:t>通常、脆弱性スキャナなどが内部で利用し、ユーザが直接利用することはありません。</a:t>
            </a:r>
            <a:endParaRPr lang="en-US" altLang="ja-JP" dirty="0"/>
          </a:p>
          <a:p>
            <a:r>
              <a:rPr kumimoji="1" lang="en-US" altLang="ja-JP" dirty="0"/>
              <a:t>OS</a:t>
            </a:r>
            <a:r>
              <a:rPr kumimoji="1" lang="ja-JP" altLang="en-US" dirty="0"/>
              <a:t>ベンダーが提供する脆弱性情報を含みます（</a:t>
            </a:r>
            <a:r>
              <a:rPr lang="en-US" altLang="ja-JP" dirty="0"/>
              <a:t>Red Hat, Debian</a:t>
            </a:r>
            <a:r>
              <a:rPr lang="ja-JP" altLang="en-US" dirty="0"/>
              <a:t>など</a:t>
            </a:r>
            <a:r>
              <a:rPr kumimoji="1" lang="ja-JP" altLang="en-US" dirty="0"/>
              <a:t>）</a:t>
            </a:r>
            <a:endParaRPr kumimoji="1" lang="en-US" altLang="ja-JP" dirty="0"/>
          </a:p>
          <a:p>
            <a:r>
              <a:rPr lang="en-US" altLang="ja-JP" dirty="0"/>
              <a:t>OS</a:t>
            </a:r>
            <a:r>
              <a:rPr lang="ja-JP" altLang="en-US" dirty="0"/>
              <a:t>の特定のバージョンが脆弱性を持つかを判定する、ものです。</a:t>
            </a:r>
            <a:endParaRPr lang="en-US" altLang="ja-JP" dirty="0"/>
          </a:p>
          <a:p>
            <a:pPr marL="0" indent="0">
              <a:buNone/>
            </a:pPr>
            <a:endParaRPr lang="en-US" altLang="ja-JP" dirty="0"/>
          </a:p>
          <a:p>
            <a:pPr marL="0" indent="0">
              <a:buNone/>
            </a:pPr>
            <a:r>
              <a:rPr kumimoji="1" lang="en-US" altLang="ja-JP" dirty="0"/>
              <a:t>OS</a:t>
            </a:r>
            <a:r>
              <a:rPr kumimoji="1" lang="ja-JP" altLang="en-US" dirty="0"/>
              <a:t>ベンダーが出しているため、バックポートに対応しています。</a:t>
            </a:r>
            <a:endParaRPr kumimoji="1" lang="en-US" altLang="ja-JP" dirty="0"/>
          </a:p>
          <a:p>
            <a:r>
              <a:rPr lang="ja-JP" altLang="en-US" dirty="0"/>
              <a:t>（今回は時間的に省略）</a:t>
            </a:r>
            <a:endParaRPr kumimoji="1" lang="en-US" altLang="ja-JP" dirty="0"/>
          </a:p>
        </p:txBody>
      </p:sp>
      <p:sp>
        <p:nvSpPr>
          <p:cNvPr id="4" name="フッター プレースホルダー 3">
            <a:extLst>
              <a:ext uri="{FF2B5EF4-FFF2-40B4-BE49-F238E27FC236}">
                <a16:creationId xmlns:a16="http://schemas.microsoft.com/office/drawing/2014/main" id="{E3F5D310-D1F5-D373-6953-A707BD30964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ED85D581-257B-02A1-2D75-2A84C7DB85C6}"/>
              </a:ext>
            </a:extLst>
          </p:cNvPr>
          <p:cNvSpPr>
            <a:spLocks noGrp="1"/>
          </p:cNvSpPr>
          <p:nvPr>
            <p:ph type="sldNum" sz="quarter" idx="12"/>
          </p:nvPr>
        </p:nvSpPr>
        <p:spPr/>
        <p:txBody>
          <a:bodyPr/>
          <a:lstStyle/>
          <a:p>
            <a:fld id="{D5D64311-2522-477B-8D07-5C1D5CBB8559}" type="slidenum">
              <a:rPr kumimoji="1" lang="ja-JP" altLang="en-US" smtClean="0"/>
              <a:t>21</a:t>
            </a:fld>
            <a:endParaRPr kumimoji="1" lang="ja-JP" altLang="en-US"/>
          </a:p>
        </p:txBody>
      </p:sp>
    </p:spTree>
    <p:extLst>
      <p:ext uri="{BB962C8B-B14F-4D97-AF65-F5344CB8AC3E}">
        <p14:creationId xmlns:p14="http://schemas.microsoft.com/office/powerpoint/2010/main" val="1440208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CDC-9314-0DD6-ABFC-CC8E617B3CEB}"/>
              </a:ext>
            </a:extLst>
          </p:cNvPr>
          <p:cNvSpPr>
            <a:spLocks noGrp="1"/>
          </p:cNvSpPr>
          <p:nvPr>
            <p:ph type="title"/>
          </p:nvPr>
        </p:nvSpPr>
        <p:spPr/>
        <p:txBody>
          <a:bodyPr/>
          <a:lstStyle/>
          <a:p>
            <a:r>
              <a:rPr lang="ja-JP" altLang="en-US" dirty="0"/>
              <a:t>脆弱性と評価：</a:t>
            </a:r>
            <a:r>
              <a:rPr lang="en-US" altLang="ja-JP" dirty="0"/>
              <a:t>SCAP</a:t>
            </a:r>
            <a:r>
              <a:rPr lang="ja-JP" altLang="en-US" dirty="0"/>
              <a:t>：</a:t>
            </a:r>
            <a:r>
              <a:rPr lang="en-US" altLang="ja-JP" dirty="0" err="1"/>
              <a:t>OpenSCAP</a:t>
            </a:r>
            <a:endParaRPr kumimoji="1" lang="ja-JP" altLang="en-US" dirty="0"/>
          </a:p>
        </p:txBody>
      </p:sp>
      <p:sp>
        <p:nvSpPr>
          <p:cNvPr id="3" name="コンテンツ プレースホルダー 2">
            <a:extLst>
              <a:ext uri="{FF2B5EF4-FFF2-40B4-BE49-F238E27FC236}">
                <a16:creationId xmlns:a16="http://schemas.microsoft.com/office/drawing/2014/main" id="{265C3308-54C0-6454-4925-46AF79385184}"/>
              </a:ext>
            </a:extLst>
          </p:cNvPr>
          <p:cNvSpPr>
            <a:spLocks noGrp="1"/>
          </p:cNvSpPr>
          <p:nvPr>
            <p:ph idx="1"/>
          </p:nvPr>
        </p:nvSpPr>
        <p:spPr/>
        <p:txBody>
          <a:bodyPr>
            <a:normAutofit fontScale="92500" lnSpcReduction="10000"/>
          </a:bodyPr>
          <a:lstStyle/>
          <a:p>
            <a:pPr marL="0" indent="0">
              <a:buNone/>
            </a:pPr>
            <a:r>
              <a:rPr kumimoji="1" lang="en-US" altLang="ja-JP" dirty="0" err="1"/>
              <a:t>OpenSCAP</a:t>
            </a:r>
            <a:r>
              <a:rPr lang="ja-JP" altLang="en-US" dirty="0"/>
              <a:t>（</a:t>
            </a:r>
            <a:r>
              <a:rPr lang="en-US" altLang="ja-JP" dirty="0" err="1"/>
              <a:t>oscap</a:t>
            </a:r>
            <a:r>
              <a:rPr lang="ja-JP" altLang="en-US" dirty="0"/>
              <a:t>コマンド）は</a:t>
            </a:r>
            <a:r>
              <a:rPr lang="en-US" altLang="ja-JP" dirty="0"/>
              <a:t>SCAP</a:t>
            </a:r>
            <a:r>
              <a:rPr lang="ja-JP" altLang="en-US" dirty="0"/>
              <a:t>の仕組みを利用した</a:t>
            </a:r>
            <a:r>
              <a:rPr lang="en-US" altLang="ja-JP" dirty="0"/>
              <a:t>OSS</a:t>
            </a:r>
            <a:r>
              <a:rPr lang="ja-JP" altLang="en-US" dirty="0"/>
              <a:t>のツールです。</a:t>
            </a:r>
            <a:endParaRPr lang="en-US" altLang="ja-JP" dirty="0"/>
          </a:p>
          <a:p>
            <a:r>
              <a:rPr lang="ja-JP" altLang="en-US" dirty="0"/>
              <a:t>主に</a:t>
            </a:r>
            <a:r>
              <a:rPr lang="en-US" altLang="ja-JP" dirty="0"/>
              <a:t>Linux</a:t>
            </a:r>
            <a:r>
              <a:rPr lang="ja-JP" altLang="en-US" dirty="0"/>
              <a:t>環境で動作し、</a:t>
            </a:r>
            <a:r>
              <a:rPr lang="en-US" altLang="ja-JP" dirty="0"/>
              <a:t>Red Hat</a:t>
            </a:r>
            <a:r>
              <a:rPr lang="ja-JP" altLang="en-US" dirty="0"/>
              <a:t>の方がメンテナンスしているようです</a:t>
            </a:r>
            <a:endParaRPr lang="en-US" altLang="ja-JP" dirty="0"/>
          </a:p>
          <a:p>
            <a:r>
              <a:rPr lang="ja-JP" altLang="en-US" dirty="0"/>
              <a:t>このコマンドを利用し、以下のことができます。</a:t>
            </a:r>
            <a:endParaRPr lang="en-US" altLang="ja-JP" dirty="0"/>
          </a:p>
          <a:p>
            <a:pPr lvl="1">
              <a:buFont typeface="Wingdings" panose="05000000000000000000" pitchFamily="2" charset="2"/>
              <a:buChar char="Ø"/>
            </a:pPr>
            <a:r>
              <a:rPr lang="ja-JP" altLang="en-US" dirty="0"/>
              <a:t>脆弱性スキャンや、コンプライアンスチェック（</a:t>
            </a:r>
            <a:r>
              <a:rPr lang="en-US" altLang="ja-JP" dirty="0"/>
              <a:t>PCI/DSS</a:t>
            </a:r>
            <a:r>
              <a:rPr lang="ja-JP" altLang="en-US" dirty="0"/>
              <a:t>や</a:t>
            </a:r>
            <a:r>
              <a:rPr lang="en-US" altLang="ja-JP" dirty="0"/>
              <a:t>CIS Benchmark</a:t>
            </a:r>
            <a:r>
              <a:rPr lang="ja-JP" altLang="en-US" dirty="0"/>
              <a:t>等）が可能</a:t>
            </a:r>
            <a:endParaRPr lang="en-US" altLang="ja-JP" dirty="0"/>
          </a:p>
          <a:p>
            <a:pPr lvl="1"/>
            <a:endParaRPr lang="en-US" altLang="ja-JP" dirty="0"/>
          </a:p>
          <a:p>
            <a:r>
              <a:rPr lang="en-US" altLang="ja-JP" dirty="0" err="1"/>
              <a:t>Scap</a:t>
            </a:r>
            <a:r>
              <a:rPr lang="en-US" altLang="ja-JP" dirty="0"/>
              <a:t> Security Guide</a:t>
            </a:r>
            <a:r>
              <a:rPr lang="ja-JP" altLang="en-US" dirty="0"/>
              <a:t>（</a:t>
            </a:r>
            <a:r>
              <a:rPr lang="en-US" altLang="ja-JP" dirty="0"/>
              <a:t>SSG</a:t>
            </a:r>
            <a:r>
              <a:rPr lang="ja-JP" altLang="en-US" dirty="0"/>
              <a:t>）から、チェック用コンテンツを取得できます</a:t>
            </a:r>
            <a:endParaRPr lang="en-US" altLang="ja-JP" dirty="0"/>
          </a:p>
          <a:p>
            <a:r>
              <a:rPr lang="en-US" altLang="ja-JP" dirty="0"/>
              <a:t>Windows</a:t>
            </a:r>
            <a:r>
              <a:rPr lang="ja-JP" altLang="en-US" dirty="0"/>
              <a:t>では、</a:t>
            </a:r>
            <a:r>
              <a:rPr lang="en-US" altLang="ja-JP" dirty="0"/>
              <a:t>SCAP Workbench</a:t>
            </a:r>
            <a:r>
              <a:rPr lang="ja-JP" altLang="en-US" dirty="0"/>
              <a:t>（</a:t>
            </a:r>
            <a:r>
              <a:rPr lang="en-US" altLang="ja-JP" dirty="0"/>
              <a:t>GUI</a:t>
            </a:r>
            <a:r>
              <a:rPr lang="ja-JP" altLang="en-US" dirty="0"/>
              <a:t>版といえそう）を使う必要がありそうです。</a:t>
            </a:r>
            <a:endParaRPr lang="en-US" altLang="ja-JP" dirty="0"/>
          </a:p>
          <a:p>
            <a:pPr lvl="1">
              <a:buFont typeface="Wingdings" panose="05000000000000000000" pitchFamily="2" charset="2"/>
              <a:buChar char="Ø"/>
            </a:pPr>
            <a:r>
              <a:rPr lang="en-US" altLang="ja-JP" dirty="0" err="1"/>
              <a:t>oscap</a:t>
            </a:r>
            <a:r>
              <a:rPr lang="ja-JP" altLang="en-US" dirty="0"/>
              <a:t>のようなコマンドはなさそうです。数年前にクロスコンパイルだったので試しましたが、ビルドできませんでした。</a:t>
            </a:r>
            <a:endParaRPr lang="en-US" altLang="ja-JP" dirty="0"/>
          </a:p>
          <a:p>
            <a:pPr marL="0" indent="0">
              <a:buNone/>
            </a:pPr>
            <a:endParaRPr lang="en-US" altLang="ja-JP" dirty="0"/>
          </a:p>
          <a:p>
            <a:pPr marL="0" indent="0">
              <a:buNone/>
            </a:pPr>
            <a:r>
              <a:rPr lang="ja-JP" altLang="en-US" dirty="0"/>
              <a:t>日本では（も？）あまり使われていないようですが、</a:t>
            </a:r>
            <a:r>
              <a:rPr lang="en-US" altLang="ja-JP" dirty="0"/>
              <a:t>PCI/DSS</a:t>
            </a:r>
            <a:r>
              <a:rPr lang="ja-JP" altLang="en-US" dirty="0"/>
              <a:t>や</a:t>
            </a:r>
            <a:r>
              <a:rPr lang="en-US" altLang="ja-JP" dirty="0"/>
              <a:t>CIS </a:t>
            </a:r>
            <a:r>
              <a:rPr lang="en-US" altLang="ja-JP" dirty="0" err="1"/>
              <a:t>Benchamrk</a:t>
            </a:r>
            <a:r>
              <a:rPr lang="ja-JP" altLang="en-US" dirty="0"/>
              <a:t>に対応する場合は有効かもしれません。</a:t>
            </a:r>
            <a:endParaRPr lang="en-US" altLang="ja-JP" dirty="0"/>
          </a:p>
        </p:txBody>
      </p:sp>
      <p:sp>
        <p:nvSpPr>
          <p:cNvPr id="4" name="フッター プレースホルダー 3">
            <a:extLst>
              <a:ext uri="{FF2B5EF4-FFF2-40B4-BE49-F238E27FC236}">
                <a16:creationId xmlns:a16="http://schemas.microsoft.com/office/drawing/2014/main" id="{3072A668-0CEE-351A-9FBB-197D977169D1}"/>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7C9AE13D-16F2-3793-574C-9B101FB7A955}"/>
              </a:ext>
            </a:extLst>
          </p:cNvPr>
          <p:cNvSpPr>
            <a:spLocks noGrp="1"/>
          </p:cNvSpPr>
          <p:nvPr>
            <p:ph type="sldNum" sz="quarter" idx="12"/>
          </p:nvPr>
        </p:nvSpPr>
        <p:spPr/>
        <p:txBody>
          <a:bodyPr/>
          <a:lstStyle/>
          <a:p>
            <a:fld id="{D5D64311-2522-477B-8D07-5C1D5CBB8559}" type="slidenum">
              <a:rPr kumimoji="1" lang="ja-JP" altLang="en-US" smtClean="0"/>
              <a:t>22</a:t>
            </a:fld>
            <a:endParaRPr kumimoji="1" lang="ja-JP" altLang="en-US"/>
          </a:p>
        </p:txBody>
      </p:sp>
      <p:pic>
        <p:nvPicPr>
          <p:cNvPr id="7" name="図 6">
            <a:extLst>
              <a:ext uri="{FF2B5EF4-FFF2-40B4-BE49-F238E27FC236}">
                <a16:creationId xmlns:a16="http://schemas.microsoft.com/office/drawing/2014/main" id="{BD7B017F-44D2-77E5-AACF-FAD84A1F6241}"/>
              </a:ext>
            </a:extLst>
          </p:cNvPr>
          <p:cNvPicPr>
            <a:picLocks noChangeAspect="1"/>
          </p:cNvPicPr>
          <p:nvPr/>
        </p:nvPicPr>
        <p:blipFill>
          <a:blip r:embed="rId2"/>
          <a:stretch>
            <a:fillRect/>
          </a:stretch>
        </p:blipFill>
        <p:spPr>
          <a:xfrm>
            <a:off x="9759497" y="1774284"/>
            <a:ext cx="2343477" cy="609685"/>
          </a:xfrm>
          <a:prstGeom prst="rect">
            <a:avLst/>
          </a:prstGeom>
        </p:spPr>
      </p:pic>
      <p:sp>
        <p:nvSpPr>
          <p:cNvPr id="8" name="テキスト ボックス 7">
            <a:extLst>
              <a:ext uri="{FF2B5EF4-FFF2-40B4-BE49-F238E27FC236}">
                <a16:creationId xmlns:a16="http://schemas.microsoft.com/office/drawing/2014/main" id="{4AEBA9F7-65D5-A4C5-C2A7-D311537FAED8}"/>
              </a:ext>
            </a:extLst>
          </p:cNvPr>
          <p:cNvSpPr txBox="1"/>
          <p:nvPr/>
        </p:nvSpPr>
        <p:spPr>
          <a:xfrm>
            <a:off x="1018309" y="2691245"/>
            <a:ext cx="10422082" cy="369332"/>
          </a:xfrm>
          <a:prstGeom prst="rect">
            <a:avLst/>
          </a:prstGeom>
          <a:noFill/>
        </p:spPr>
        <p:txBody>
          <a:bodyPr wrap="square" rtlCol="0">
            <a:spAutoFit/>
          </a:bodyPr>
          <a:lstStyle/>
          <a:p>
            <a:r>
              <a:rPr lang="en-US" altLang="ja-JP" b="0" i="0" dirty="0">
                <a:solidFill>
                  <a:srgbClr val="FFFFFF"/>
                </a:solidFill>
                <a:effectLst/>
                <a:highlight>
                  <a:srgbClr val="000000"/>
                </a:highlight>
                <a:latin typeface="Consolas" panose="020B0609020204030204" pitchFamily="49" charset="0"/>
              </a:rPr>
              <a:t>ex) # </a:t>
            </a:r>
            <a:r>
              <a:rPr lang="en-US" altLang="ja-JP" b="0" i="0" dirty="0" err="1">
                <a:solidFill>
                  <a:srgbClr val="FFFFFF"/>
                </a:solidFill>
                <a:effectLst/>
                <a:highlight>
                  <a:srgbClr val="000000"/>
                </a:highlight>
                <a:latin typeface="Consolas" panose="020B0609020204030204" pitchFamily="49" charset="0"/>
              </a:rPr>
              <a:t>oscap</a:t>
            </a:r>
            <a:r>
              <a:rPr lang="en-US" altLang="ja-JP" b="0" i="0" dirty="0">
                <a:solidFill>
                  <a:srgbClr val="FFFFFF"/>
                </a:solidFill>
                <a:effectLst/>
                <a:highlight>
                  <a:srgbClr val="000000"/>
                </a:highlight>
                <a:latin typeface="Consolas" panose="020B0609020204030204" pitchFamily="49" charset="0"/>
              </a:rPr>
              <a:t> oval eval --report /var/www/html/vulnerability.html rhel-8.oval.xml</a:t>
            </a:r>
            <a:endParaRPr kumimoji="1" lang="ja-JP" altLang="en-US" dirty="0">
              <a:highlight>
                <a:srgbClr val="000000"/>
              </a:highlight>
            </a:endParaRPr>
          </a:p>
        </p:txBody>
      </p:sp>
    </p:spTree>
    <p:extLst>
      <p:ext uri="{BB962C8B-B14F-4D97-AF65-F5344CB8AC3E}">
        <p14:creationId xmlns:p14="http://schemas.microsoft.com/office/powerpoint/2010/main" val="4082621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A0FDD-4472-5421-686D-1469EB0166D0}"/>
              </a:ext>
            </a:extLst>
          </p:cNvPr>
          <p:cNvSpPr>
            <a:spLocks noGrp="1"/>
          </p:cNvSpPr>
          <p:nvPr>
            <p:ph type="title"/>
          </p:nvPr>
        </p:nvSpPr>
        <p:spPr/>
        <p:txBody>
          <a:bodyPr/>
          <a:lstStyle/>
          <a:p>
            <a:r>
              <a:rPr lang="ja-JP" altLang="en-US" dirty="0"/>
              <a:t>脆弱性と評価：</a:t>
            </a:r>
            <a:r>
              <a:rPr kumimoji="1" lang="en-US" altLang="ja-JP" dirty="0"/>
              <a:t>KEV Catalog</a:t>
            </a:r>
            <a:r>
              <a:rPr kumimoji="1" lang="ja-JP" altLang="en-US" sz="2400" dirty="0"/>
              <a:t>（</a:t>
            </a:r>
            <a:r>
              <a:rPr kumimoji="1" lang="en-US" altLang="ja-JP" sz="2400" dirty="0"/>
              <a:t>Known Exploited Vulnerabilities Catalog</a:t>
            </a:r>
            <a:r>
              <a:rPr kumimoji="1" lang="ja-JP" altLang="en-US" sz="2400" dirty="0"/>
              <a:t>）</a:t>
            </a:r>
            <a:endParaRPr kumimoji="1" lang="ja-JP" altLang="en-US" dirty="0"/>
          </a:p>
        </p:txBody>
      </p:sp>
      <p:sp>
        <p:nvSpPr>
          <p:cNvPr id="3" name="コンテンツ プレースホルダー 2">
            <a:extLst>
              <a:ext uri="{FF2B5EF4-FFF2-40B4-BE49-F238E27FC236}">
                <a16:creationId xmlns:a16="http://schemas.microsoft.com/office/drawing/2014/main" id="{B27A8B6B-9B86-62C2-CFEB-C85401899221}"/>
              </a:ext>
            </a:extLst>
          </p:cNvPr>
          <p:cNvSpPr>
            <a:spLocks noGrp="1"/>
          </p:cNvSpPr>
          <p:nvPr>
            <p:ph idx="1"/>
          </p:nvPr>
        </p:nvSpPr>
        <p:spPr/>
        <p:txBody>
          <a:bodyPr>
            <a:normAutofit lnSpcReduction="10000"/>
          </a:bodyPr>
          <a:lstStyle/>
          <a:p>
            <a:pPr marL="0" indent="0">
              <a:buNone/>
            </a:pPr>
            <a:r>
              <a:rPr kumimoji="1" lang="ja-JP" altLang="en-US" dirty="0"/>
              <a:t>「既知の悪用された脆弱性カタログ」と呼ばれるもので、既に悪用が確認されており、対処方法があるものがリストとして記載されています。</a:t>
            </a:r>
            <a:endParaRPr kumimoji="1" lang="en-US" altLang="ja-JP" dirty="0"/>
          </a:p>
          <a:p>
            <a:r>
              <a:rPr lang="en-US" altLang="ja-JP" dirty="0">
                <a:hlinkClick r:id="rId2"/>
              </a:rPr>
              <a:t>https://www.cisa.gov/known-exploited-vulnerabilities-catalog</a:t>
            </a:r>
            <a:endParaRPr lang="en-US" altLang="ja-JP" dirty="0"/>
          </a:p>
          <a:p>
            <a:r>
              <a:rPr lang="ja-JP" altLang="en-US" dirty="0"/>
              <a:t>大統領令 拘束力のある運用指令</a:t>
            </a:r>
            <a:r>
              <a:rPr lang="en-US" altLang="ja-JP" dirty="0"/>
              <a:t>22-1</a:t>
            </a:r>
            <a:r>
              <a:rPr lang="ja-JP" altLang="en-US" dirty="0"/>
              <a:t>（</a:t>
            </a:r>
            <a:r>
              <a:rPr lang="en-US" altLang="ja-JP" dirty="0"/>
              <a:t>binding opera.. BOD 22-01</a:t>
            </a:r>
            <a:r>
              <a:rPr lang="ja-JP" altLang="en-US" dirty="0"/>
              <a:t>）により、連邦政府機関に於いては対応が義務付けられています。</a:t>
            </a:r>
            <a:endParaRPr lang="en-US" altLang="ja-JP" dirty="0"/>
          </a:p>
          <a:p>
            <a:r>
              <a:rPr kumimoji="1" lang="ja-JP" altLang="en-US" dirty="0"/>
              <a:t>公表されて</a:t>
            </a:r>
            <a:r>
              <a:rPr kumimoji="1" lang="en-US" altLang="ja-JP" dirty="0"/>
              <a:t>2</a:t>
            </a:r>
            <a:r>
              <a:rPr kumimoji="1" lang="ja-JP" altLang="en-US" dirty="0"/>
              <a:t>週間で適用することが求められる（例外あり）</a:t>
            </a:r>
            <a:endParaRPr kumimoji="1" lang="en-US" altLang="ja-JP" dirty="0"/>
          </a:p>
          <a:p>
            <a:pPr marL="0" indent="0">
              <a:buNone/>
            </a:pPr>
            <a:endParaRPr kumimoji="1" lang="en-US" altLang="ja-JP" dirty="0"/>
          </a:p>
          <a:p>
            <a:pPr marL="0" indent="0">
              <a:buNone/>
            </a:pPr>
            <a:r>
              <a:rPr kumimoji="1" lang="ja-JP" altLang="en-US" dirty="0"/>
              <a:t>米国内で悪用が</a:t>
            </a:r>
            <a:r>
              <a:rPr lang="ja-JP" altLang="en-US" dirty="0"/>
              <a:t>確認</a:t>
            </a:r>
            <a:r>
              <a:rPr kumimoji="1" lang="ja-JP" altLang="en-US" dirty="0"/>
              <a:t>されたのであり、他国で同様に悪用されているか</a:t>
            </a:r>
            <a:r>
              <a:rPr lang="ja-JP" altLang="en-US" dirty="0"/>
              <a:t>とは言えませんが、攻撃はグローバルになされていることを考慮すると、日本でも参考にしてよいと思われます。</a:t>
            </a:r>
            <a:endParaRPr lang="en-US" altLang="ja-JP" dirty="0"/>
          </a:p>
          <a:p>
            <a:pPr marL="0" indent="0">
              <a:buNone/>
            </a:pPr>
            <a:r>
              <a:rPr lang="ja-JP" altLang="en-US" dirty="0"/>
              <a:t>最低限、ここに記載のある脆弱性は対処すべきと考えます。</a:t>
            </a:r>
            <a:endParaRPr kumimoji="1" lang="ja-JP" altLang="en-US" dirty="0"/>
          </a:p>
        </p:txBody>
      </p:sp>
      <p:sp>
        <p:nvSpPr>
          <p:cNvPr id="4" name="フッター プレースホルダー 3">
            <a:extLst>
              <a:ext uri="{FF2B5EF4-FFF2-40B4-BE49-F238E27FC236}">
                <a16:creationId xmlns:a16="http://schemas.microsoft.com/office/drawing/2014/main" id="{8A4E9E41-210F-A45B-2CAE-15D2B75C51E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A6502364-828B-195B-CA92-289F4E72D4ED}"/>
              </a:ext>
            </a:extLst>
          </p:cNvPr>
          <p:cNvSpPr>
            <a:spLocks noGrp="1"/>
          </p:cNvSpPr>
          <p:nvPr>
            <p:ph type="sldNum" sz="quarter" idx="12"/>
          </p:nvPr>
        </p:nvSpPr>
        <p:spPr/>
        <p:txBody>
          <a:bodyPr/>
          <a:lstStyle/>
          <a:p>
            <a:fld id="{D5D64311-2522-477B-8D07-5C1D5CBB8559}" type="slidenum">
              <a:rPr kumimoji="1" lang="ja-JP" altLang="en-US" smtClean="0"/>
              <a:t>23</a:t>
            </a:fld>
            <a:endParaRPr kumimoji="1" lang="ja-JP" altLang="en-US"/>
          </a:p>
        </p:txBody>
      </p:sp>
      <p:pic>
        <p:nvPicPr>
          <p:cNvPr id="7" name="図 6">
            <a:extLst>
              <a:ext uri="{FF2B5EF4-FFF2-40B4-BE49-F238E27FC236}">
                <a16:creationId xmlns:a16="http://schemas.microsoft.com/office/drawing/2014/main" id="{38805675-E003-8D1A-06FD-F9AB51899117}"/>
              </a:ext>
            </a:extLst>
          </p:cNvPr>
          <p:cNvPicPr>
            <a:picLocks noChangeAspect="1"/>
          </p:cNvPicPr>
          <p:nvPr/>
        </p:nvPicPr>
        <p:blipFill>
          <a:blip r:embed="rId3"/>
          <a:stretch>
            <a:fillRect/>
          </a:stretch>
        </p:blipFill>
        <p:spPr>
          <a:xfrm>
            <a:off x="9633398" y="2864598"/>
            <a:ext cx="1906892" cy="1322311"/>
          </a:xfrm>
          <a:prstGeom prst="rect">
            <a:avLst/>
          </a:prstGeom>
        </p:spPr>
      </p:pic>
    </p:spTree>
    <p:extLst>
      <p:ext uri="{BB962C8B-B14F-4D97-AF65-F5344CB8AC3E}">
        <p14:creationId xmlns:p14="http://schemas.microsoft.com/office/powerpoint/2010/main" val="335210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FB69F1-F00D-5F1E-18A4-5F3120A7C297}"/>
              </a:ext>
            </a:extLst>
          </p:cNvPr>
          <p:cNvSpPr>
            <a:spLocks noGrp="1"/>
          </p:cNvSpPr>
          <p:nvPr>
            <p:ph type="title"/>
          </p:nvPr>
        </p:nvSpPr>
        <p:spPr/>
        <p:txBody>
          <a:bodyPr/>
          <a:lstStyle/>
          <a:p>
            <a:r>
              <a:rPr lang="ja-JP" altLang="en-US" dirty="0"/>
              <a:t>脆弱性と評価：</a:t>
            </a:r>
            <a:r>
              <a:rPr kumimoji="1" lang="en-US" altLang="ja-JP" dirty="0"/>
              <a:t>KEV Catalog</a:t>
            </a:r>
            <a:r>
              <a:rPr kumimoji="1" lang="ja-JP" altLang="en-US" dirty="0"/>
              <a:t>：補足</a:t>
            </a:r>
          </a:p>
        </p:txBody>
      </p:sp>
      <p:sp>
        <p:nvSpPr>
          <p:cNvPr id="3" name="コンテンツ プレースホルダー 2">
            <a:extLst>
              <a:ext uri="{FF2B5EF4-FFF2-40B4-BE49-F238E27FC236}">
                <a16:creationId xmlns:a16="http://schemas.microsoft.com/office/drawing/2014/main" id="{E5E655EB-A758-DA1F-9110-1D728932DA8E}"/>
              </a:ext>
            </a:extLst>
          </p:cNvPr>
          <p:cNvSpPr>
            <a:spLocks noGrp="1"/>
          </p:cNvSpPr>
          <p:nvPr>
            <p:ph idx="1"/>
          </p:nvPr>
        </p:nvSpPr>
        <p:spPr/>
        <p:txBody>
          <a:bodyPr>
            <a:normAutofit fontScale="77500" lnSpcReduction="20000"/>
          </a:bodyPr>
          <a:lstStyle/>
          <a:p>
            <a:pPr marL="0" indent="0">
              <a:buNone/>
            </a:pPr>
            <a:r>
              <a:rPr kumimoji="1" lang="ja-JP" altLang="en-US" dirty="0"/>
              <a:t>このサイト、非常に見ずらい気がするので、</a:t>
            </a:r>
            <a:r>
              <a:rPr kumimoji="1" lang="en-US" altLang="ja-JP" dirty="0"/>
              <a:t>CSV/JSON</a:t>
            </a:r>
            <a:r>
              <a:rPr kumimoji="1" lang="ja-JP" altLang="en-US" dirty="0"/>
              <a:t>辺りを落としてみるのが良いと思います。</a:t>
            </a:r>
            <a:endParaRPr kumimoji="1" lang="en-US" altLang="ja-JP" dirty="0"/>
          </a:p>
          <a:p>
            <a:pPr marL="0" indent="0">
              <a:buNone/>
            </a:pPr>
            <a:endParaRPr lang="en-US" altLang="ja-JP" dirty="0"/>
          </a:p>
          <a:p>
            <a:pPr marL="0" indent="0">
              <a:buNone/>
            </a:pPr>
            <a:r>
              <a:rPr kumimoji="1" lang="ja-JP" altLang="en-US" dirty="0"/>
              <a:t>以下の項目があります</a:t>
            </a:r>
            <a:endParaRPr kumimoji="1" lang="en-US" altLang="ja-JP" dirty="0"/>
          </a:p>
          <a:p>
            <a:pPr marL="0" indent="0">
              <a:buNone/>
            </a:pPr>
            <a:endParaRPr kumimoji="1" lang="en-US" altLang="ja-JP" dirty="0"/>
          </a:p>
          <a:p>
            <a:r>
              <a:rPr kumimoji="1" lang="en-US" altLang="ja-JP" dirty="0" err="1"/>
              <a:t>cveID</a:t>
            </a:r>
            <a:endParaRPr kumimoji="1" lang="en-US" altLang="ja-JP" dirty="0"/>
          </a:p>
          <a:p>
            <a:r>
              <a:rPr lang="en-US" altLang="ja-JP" dirty="0" err="1"/>
              <a:t>vendorProduct</a:t>
            </a:r>
            <a:r>
              <a:rPr lang="ja-JP" altLang="en-US" dirty="0"/>
              <a:t>、</a:t>
            </a:r>
            <a:r>
              <a:rPr kumimoji="1" lang="en-US" altLang="ja-JP" dirty="0"/>
              <a:t>product</a:t>
            </a:r>
          </a:p>
          <a:p>
            <a:r>
              <a:rPr kumimoji="1" lang="en-US" altLang="ja-JP" dirty="0" err="1"/>
              <a:t>vulneratilityName</a:t>
            </a:r>
            <a:endParaRPr kumimoji="1" lang="en-US" altLang="ja-JP" dirty="0"/>
          </a:p>
          <a:p>
            <a:r>
              <a:rPr lang="en-US" altLang="ja-JP" dirty="0" err="1"/>
              <a:t>dateAdded</a:t>
            </a:r>
            <a:r>
              <a:rPr lang="ja-JP" altLang="en-US" dirty="0"/>
              <a:t>、</a:t>
            </a:r>
            <a:r>
              <a:rPr lang="en-US" altLang="ja-JP" dirty="0" err="1">
                <a:solidFill>
                  <a:srgbClr val="FF0000"/>
                </a:solidFill>
              </a:rPr>
              <a:t>dueDate</a:t>
            </a:r>
            <a:endParaRPr lang="en-US" altLang="ja-JP" dirty="0">
              <a:solidFill>
                <a:srgbClr val="FF0000"/>
              </a:solidFill>
            </a:endParaRPr>
          </a:p>
          <a:p>
            <a:r>
              <a:rPr kumimoji="1" lang="en-US" altLang="ja-JP" dirty="0" err="1"/>
              <a:t>shortDescription</a:t>
            </a:r>
            <a:endParaRPr kumimoji="1" lang="en-US" altLang="ja-JP" dirty="0"/>
          </a:p>
          <a:p>
            <a:r>
              <a:rPr lang="en-US" altLang="ja-JP" dirty="0" err="1"/>
              <a:t>requiredAction</a:t>
            </a:r>
            <a:endParaRPr lang="en-US" altLang="ja-JP" dirty="0"/>
          </a:p>
          <a:p>
            <a:r>
              <a:rPr lang="en-US" altLang="ja-JP" dirty="0" err="1">
                <a:solidFill>
                  <a:srgbClr val="FF0000"/>
                </a:solidFill>
              </a:rPr>
              <a:t>knownRunsomewareCampaignUse</a:t>
            </a:r>
            <a:endParaRPr lang="en-US" altLang="ja-JP" dirty="0">
              <a:solidFill>
                <a:srgbClr val="FF0000"/>
              </a:solidFill>
            </a:endParaRPr>
          </a:p>
          <a:p>
            <a:r>
              <a:rPr kumimoji="1" lang="en-US" altLang="ja-JP" dirty="0"/>
              <a:t>notes</a:t>
            </a:r>
          </a:p>
          <a:p>
            <a:r>
              <a:rPr lang="en-US" altLang="ja-JP" dirty="0" err="1"/>
              <a:t>cwes</a:t>
            </a:r>
            <a:endParaRPr kumimoji="1" lang="en-US" altLang="ja-JP" dirty="0"/>
          </a:p>
        </p:txBody>
      </p:sp>
      <p:sp>
        <p:nvSpPr>
          <p:cNvPr id="4" name="フッター プレースホルダー 3">
            <a:extLst>
              <a:ext uri="{FF2B5EF4-FFF2-40B4-BE49-F238E27FC236}">
                <a16:creationId xmlns:a16="http://schemas.microsoft.com/office/drawing/2014/main" id="{33128176-A408-0167-A69D-561E7944A6F9}"/>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4AF3092-1B2B-56E2-1AA3-06A0DE3D8CD2}"/>
              </a:ext>
            </a:extLst>
          </p:cNvPr>
          <p:cNvSpPr>
            <a:spLocks noGrp="1"/>
          </p:cNvSpPr>
          <p:nvPr>
            <p:ph type="sldNum" sz="quarter" idx="12"/>
          </p:nvPr>
        </p:nvSpPr>
        <p:spPr/>
        <p:txBody>
          <a:bodyPr/>
          <a:lstStyle/>
          <a:p>
            <a:fld id="{D5D64311-2522-477B-8D07-5C1D5CBB8559}" type="slidenum">
              <a:rPr kumimoji="1" lang="ja-JP" altLang="en-US" smtClean="0"/>
              <a:t>24</a:t>
            </a:fld>
            <a:endParaRPr kumimoji="1" lang="ja-JP" altLang="en-US"/>
          </a:p>
        </p:txBody>
      </p:sp>
      <p:pic>
        <p:nvPicPr>
          <p:cNvPr id="9" name="図 8">
            <a:extLst>
              <a:ext uri="{FF2B5EF4-FFF2-40B4-BE49-F238E27FC236}">
                <a16:creationId xmlns:a16="http://schemas.microsoft.com/office/drawing/2014/main" id="{51217E80-389A-A65E-FBA3-E5CE22D44372}"/>
              </a:ext>
            </a:extLst>
          </p:cNvPr>
          <p:cNvPicPr>
            <a:picLocks noChangeAspect="1"/>
          </p:cNvPicPr>
          <p:nvPr/>
        </p:nvPicPr>
        <p:blipFill>
          <a:blip r:embed="rId2"/>
          <a:stretch>
            <a:fillRect/>
          </a:stretch>
        </p:blipFill>
        <p:spPr>
          <a:xfrm>
            <a:off x="4428313" y="1542318"/>
            <a:ext cx="5364534" cy="2318617"/>
          </a:xfrm>
          <a:prstGeom prst="rect">
            <a:avLst/>
          </a:prstGeom>
          <a:ln>
            <a:noFill/>
          </a:ln>
          <a:effectLst>
            <a:outerShdw blurRad="190500" algn="tl" rotWithShape="0">
              <a:srgbClr val="000000">
                <a:alpha val="70000"/>
              </a:srgbClr>
            </a:outerShdw>
          </a:effectLst>
        </p:spPr>
      </p:pic>
      <p:pic>
        <p:nvPicPr>
          <p:cNvPr id="7" name="図 6">
            <a:extLst>
              <a:ext uri="{FF2B5EF4-FFF2-40B4-BE49-F238E27FC236}">
                <a16:creationId xmlns:a16="http://schemas.microsoft.com/office/drawing/2014/main" id="{90B31DB7-4C14-C8DD-9A8A-F83E33A28E6D}"/>
              </a:ext>
            </a:extLst>
          </p:cNvPr>
          <p:cNvPicPr>
            <a:picLocks noChangeAspect="1"/>
          </p:cNvPicPr>
          <p:nvPr/>
        </p:nvPicPr>
        <p:blipFill>
          <a:blip r:embed="rId3"/>
          <a:stretch>
            <a:fillRect/>
          </a:stretch>
        </p:blipFill>
        <p:spPr>
          <a:xfrm>
            <a:off x="8909631" y="3116594"/>
            <a:ext cx="2991267" cy="3067478"/>
          </a:xfrm>
          <a:prstGeom prst="rect">
            <a:avLst/>
          </a:prstGeom>
          <a:ln>
            <a:noFill/>
          </a:ln>
          <a:effectLst>
            <a:outerShdw blurRad="190500" algn="tl" rotWithShape="0">
              <a:srgbClr val="000000">
                <a:alpha val="70000"/>
              </a:srgbClr>
            </a:outerShdw>
          </a:effectLst>
        </p:spPr>
      </p:pic>
      <p:graphicFrame>
        <p:nvGraphicFramePr>
          <p:cNvPr id="6" name="グラフ 5">
            <a:extLst>
              <a:ext uri="{FF2B5EF4-FFF2-40B4-BE49-F238E27FC236}">
                <a16:creationId xmlns:a16="http://schemas.microsoft.com/office/drawing/2014/main" id="{2D0B4E32-C512-740C-FEF9-6924A116905C}"/>
              </a:ext>
            </a:extLst>
          </p:cNvPr>
          <p:cNvGraphicFramePr>
            <a:graphicFrameLocks/>
          </p:cNvGraphicFramePr>
          <p:nvPr>
            <p:extLst>
              <p:ext uri="{D42A27DB-BD31-4B8C-83A1-F6EECF244321}">
                <p14:modId xmlns:p14="http://schemas.microsoft.com/office/powerpoint/2010/main" val="3214355299"/>
              </p:ext>
            </p:extLst>
          </p:nvPr>
        </p:nvGraphicFramePr>
        <p:xfrm>
          <a:off x="5534024" y="4095598"/>
          <a:ext cx="3260225" cy="20884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9775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D5C6DA-C372-1E54-97BA-7FDF3E6D7B7F}"/>
              </a:ext>
            </a:extLst>
          </p:cNvPr>
          <p:cNvSpPr>
            <a:spLocks noGrp="1"/>
          </p:cNvSpPr>
          <p:nvPr>
            <p:ph type="title"/>
          </p:nvPr>
        </p:nvSpPr>
        <p:spPr/>
        <p:txBody>
          <a:bodyPr/>
          <a:lstStyle/>
          <a:p>
            <a:r>
              <a:rPr lang="ja-JP" altLang="en-US" dirty="0"/>
              <a:t>脆弱性と評価：</a:t>
            </a:r>
            <a:r>
              <a:rPr kumimoji="1" lang="en-US" altLang="ja-JP" dirty="0"/>
              <a:t>EPSS</a:t>
            </a:r>
            <a:r>
              <a:rPr kumimoji="1" lang="ja-JP" altLang="en-US" dirty="0"/>
              <a:t>（</a:t>
            </a:r>
            <a:r>
              <a:rPr kumimoji="1" lang="en-US" altLang="ja-JP" dirty="0"/>
              <a:t>Exploit Prediction Scoring System</a:t>
            </a:r>
            <a:r>
              <a:rPr kumimoji="1" lang="ja-JP" altLang="en-US" dirty="0"/>
              <a:t>）</a:t>
            </a:r>
          </a:p>
        </p:txBody>
      </p:sp>
      <p:sp>
        <p:nvSpPr>
          <p:cNvPr id="3" name="コンテンツ プレースホルダー 2">
            <a:extLst>
              <a:ext uri="{FF2B5EF4-FFF2-40B4-BE49-F238E27FC236}">
                <a16:creationId xmlns:a16="http://schemas.microsoft.com/office/drawing/2014/main" id="{2D669A10-1076-D992-9F14-53F52CFB09F7}"/>
              </a:ext>
            </a:extLst>
          </p:cNvPr>
          <p:cNvSpPr>
            <a:spLocks noGrp="1"/>
          </p:cNvSpPr>
          <p:nvPr>
            <p:ph idx="1"/>
          </p:nvPr>
        </p:nvSpPr>
        <p:spPr/>
        <p:txBody>
          <a:bodyPr>
            <a:normAutofit lnSpcReduction="10000"/>
          </a:bodyPr>
          <a:lstStyle/>
          <a:p>
            <a:pPr marL="0" indent="0">
              <a:buNone/>
            </a:pPr>
            <a:r>
              <a:rPr kumimoji="1" lang="en-US" altLang="ja-JP" dirty="0"/>
              <a:t>FIRST</a:t>
            </a:r>
            <a:r>
              <a:rPr kumimoji="1" lang="ja-JP" altLang="en-US" dirty="0"/>
              <a:t>管理下の</a:t>
            </a:r>
            <a:r>
              <a:rPr kumimoji="1" lang="en-US" altLang="ja-JP" dirty="0"/>
              <a:t>(</a:t>
            </a:r>
            <a:r>
              <a:rPr kumimoji="1" lang="ja-JP" altLang="en-US" dirty="0"/>
              <a:t>あまり日本語訳しませんが</a:t>
            </a:r>
            <a:r>
              <a:rPr kumimoji="1" lang="en-US" altLang="ja-JP" dirty="0"/>
              <a:t>)</a:t>
            </a:r>
            <a:r>
              <a:rPr kumimoji="1" lang="ja-JP" altLang="en-US" dirty="0"/>
              <a:t>悪用予測スコアリングシステムで、今後</a:t>
            </a:r>
            <a:r>
              <a:rPr kumimoji="1" lang="en-US" altLang="ja-JP" dirty="0"/>
              <a:t>30</a:t>
            </a:r>
            <a:r>
              <a:rPr kumimoji="1" lang="ja-JP" altLang="en-US" dirty="0"/>
              <a:t>日以内に脆弱性が悪用される確率</a:t>
            </a:r>
            <a:r>
              <a:rPr lang="ja-JP" altLang="en-US" dirty="0"/>
              <a:t>を</a:t>
            </a:r>
            <a:r>
              <a:rPr lang="en-US" altLang="ja-JP" dirty="0"/>
              <a:t>0-1</a:t>
            </a:r>
            <a:r>
              <a:rPr lang="ja-JP" altLang="en-US" dirty="0"/>
              <a:t>（</a:t>
            </a:r>
            <a:r>
              <a:rPr lang="en-US" altLang="ja-JP" dirty="0"/>
              <a:t>0%-100%</a:t>
            </a:r>
            <a:r>
              <a:rPr lang="ja-JP" altLang="en-US" dirty="0"/>
              <a:t>）示すものです。</a:t>
            </a:r>
            <a:endParaRPr lang="en-US" altLang="ja-JP" dirty="0"/>
          </a:p>
          <a:p>
            <a:r>
              <a:rPr lang="en-US" altLang="ja-JP" dirty="0"/>
              <a:t>CVE</a:t>
            </a:r>
            <a:r>
              <a:rPr lang="ja-JP" altLang="en-US" dirty="0"/>
              <a:t>データや</a:t>
            </a:r>
            <a:r>
              <a:rPr lang="en-US" altLang="ja-JP" dirty="0"/>
              <a:t>Exploit</a:t>
            </a:r>
            <a:r>
              <a:rPr lang="ja-JP" altLang="en-US" dirty="0"/>
              <a:t>情報、脅威インテリジェンスや機械学習</a:t>
            </a:r>
            <a:br>
              <a:rPr lang="en-US" altLang="ja-JP" dirty="0"/>
            </a:br>
            <a:r>
              <a:rPr lang="ja-JP" altLang="en-US" dirty="0"/>
              <a:t>等を用いて、可能性を予測しています。</a:t>
            </a:r>
            <a:endParaRPr lang="en-US" altLang="ja-JP" dirty="0"/>
          </a:p>
          <a:p>
            <a:pPr marL="0" indent="0">
              <a:buNone/>
            </a:pPr>
            <a:endParaRPr lang="en-US" altLang="ja-JP" dirty="0"/>
          </a:p>
          <a:p>
            <a:pPr marL="0" indent="0">
              <a:buNone/>
            </a:pPr>
            <a:r>
              <a:rPr kumimoji="1" lang="ja-JP" altLang="en-US" dirty="0"/>
              <a:t>データの読み方は、いろいろできるので、議論があります。</a:t>
            </a:r>
            <a:endParaRPr kumimoji="1" lang="en-US" altLang="ja-JP" dirty="0"/>
          </a:p>
          <a:p>
            <a:r>
              <a:rPr kumimoji="1" lang="ja-JP" altLang="en-US" dirty="0"/>
              <a:t>確率の数値として、どのように取り扱うかの議論の余地があります。</a:t>
            </a:r>
            <a:endParaRPr kumimoji="1" lang="en-US" altLang="ja-JP" dirty="0"/>
          </a:p>
          <a:p>
            <a:r>
              <a:rPr kumimoji="1" lang="en-US" altLang="ja-JP" dirty="0"/>
              <a:t>EPSS</a:t>
            </a:r>
            <a:r>
              <a:rPr kumimoji="1" lang="ja-JP" altLang="en-US" dirty="0"/>
              <a:t>は</a:t>
            </a:r>
            <a:r>
              <a:rPr lang="ja-JP" altLang="en-US" dirty="0"/>
              <a:t>確率だけを示しているので、</a:t>
            </a:r>
            <a:r>
              <a:rPr lang="en-US" altLang="ja-JP" dirty="0"/>
              <a:t>CVSS Base Score</a:t>
            </a:r>
            <a:r>
              <a:rPr lang="ja-JP" altLang="en-US" dirty="0"/>
              <a:t>などと併せて利用する必要がある</a:t>
            </a:r>
            <a:endParaRPr lang="en-US" altLang="ja-JP" dirty="0"/>
          </a:p>
          <a:p>
            <a:pPr marL="0" indent="0">
              <a:buNone/>
            </a:pPr>
            <a:endParaRPr kumimoji="1" lang="en-US" altLang="ja-JP" dirty="0"/>
          </a:p>
          <a:p>
            <a:pPr marL="0" indent="0">
              <a:buNone/>
            </a:pPr>
            <a:r>
              <a:rPr lang="ja-JP" altLang="en-US" dirty="0"/>
              <a:t>個人的には絶対値ではなく、相対比較で使われるのが望ましいように思われる</a:t>
            </a:r>
            <a:endParaRPr kumimoji="1" lang="ja-JP" altLang="en-US" dirty="0"/>
          </a:p>
        </p:txBody>
      </p:sp>
      <p:sp>
        <p:nvSpPr>
          <p:cNvPr id="4" name="フッター プレースホルダー 3">
            <a:extLst>
              <a:ext uri="{FF2B5EF4-FFF2-40B4-BE49-F238E27FC236}">
                <a16:creationId xmlns:a16="http://schemas.microsoft.com/office/drawing/2014/main" id="{7D1EB9D3-BA98-01A9-6E39-992D0F6B530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7485255B-3694-C706-7CD8-5310AAED49F9}"/>
              </a:ext>
            </a:extLst>
          </p:cNvPr>
          <p:cNvSpPr>
            <a:spLocks noGrp="1"/>
          </p:cNvSpPr>
          <p:nvPr>
            <p:ph type="sldNum" sz="quarter" idx="12"/>
          </p:nvPr>
        </p:nvSpPr>
        <p:spPr/>
        <p:txBody>
          <a:bodyPr/>
          <a:lstStyle/>
          <a:p>
            <a:fld id="{D5D64311-2522-477B-8D07-5C1D5CBB8559}"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D50710DA-4BD2-F4A5-C32C-567E0F22BAF3}"/>
              </a:ext>
            </a:extLst>
          </p:cNvPr>
          <p:cNvPicPr>
            <a:picLocks noChangeAspect="1"/>
          </p:cNvPicPr>
          <p:nvPr/>
        </p:nvPicPr>
        <p:blipFill>
          <a:blip r:embed="rId2"/>
          <a:stretch>
            <a:fillRect/>
          </a:stretch>
        </p:blipFill>
        <p:spPr>
          <a:xfrm>
            <a:off x="9010664" y="1939700"/>
            <a:ext cx="3019023" cy="1489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4658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BE8392-8DB5-6ADF-02E6-84ED67ADADE3}"/>
              </a:ext>
            </a:extLst>
          </p:cNvPr>
          <p:cNvSpPr>
            <a:spLocks noGrp="1"/>
          </p:cNvSpPr>
          <p:nvPr>
            <p:ph type="title"/>
          </p:nvPr>
        </p:nvSpPr>
        <p:spPr/>
        <p:txBody>
          <a:bodyPr/>
          <a:lstStyle/>
          <a:p>
            <a:r>
              <a:rPr lang="ja-JP" altLang="en-US" dirty="0"/>
              <a:t>脆弱性と評価：</a:t>
            </a:r>
            <a:r>
              <a:rPr kumimoji="1" lang="en-US" altLang="ja-JP" dirty="0"/>
              <a:t>EPSS</a:t>
            </a:r>
            <a:r>
              <a:rPr kumimoji="1" lang="ja-JP" altLang="en-US" dirty="0"/>
              <a:t>：補足</a:t>
            </a:r>
          </a:p>
        </p:txBody>
      </p:sp>
      <p:sp>
        <p:nvSpPr>
          <p:cNvPr id="3" name="コンテンツ プレースホルダー 2">
            <a:extLst>
              <a:ext uri="{FF2B5EF4-FFF2-40B4-BE49-F238E27FC236}">
                <a16:creationId xmlns:a16="http://schemas.microsoft.com/office/drawing/2014/main" id="{299EA3BF-0FB9-860E-0C73-9940CBFB2C9B}"/>
              </a:ext>
            </a:extLst>
          </p:cNvPr>
          <p:cNvSpPr>
            <a:spLocks noGrp="1"/>
          </p:cNvSpPr>
          <p:nvPr>
            <p:ph idx="1"/>
          </p:nvPr>
        </p:nvSpPr>
        <p:spPr/>
        <p:txBody>
          <a:bodyPr>
            <a:normAutofit fontScale="92500" lnSpcReduction="10000"/>
          </a:bodyPr>
          <a:lstStyle/>
          <a:p>
            <a:r>
              <a:rPr kumimoji="1" lang="en-US" altLang="ja-JP" dirty="0"/>
              <a:t>EPSS</a:t>
            </a:r>
            <a:r>
              <a:rPr kumimoji="1" lang="ja-JP" altLang="en-US" dirty="0"/>
              <a:t>は、先述の</a:t>
            </a:r>
            <a:r>
              <a:rPr kumimoji="1" lang="en-US" altLang="ja-JP" dirty="0"/>
              <a:t>KEV Catalog</a:t>
            </a:r>
            <a:r>
              <a:rPr kumimoji="1" lang="ja-JP" altLang="en-US" dirty="0"/>
              <a:t>も参照しています。</a:t>
            </a:r>
            <a:endParaRPr kumimoji="1" lang="en-US" altLang="ja-JP" dirty="0"/>
          </a:p>
          <a:p>
            <a:r>
              <a:rPr lang="ja-JP" altLang="en-US" dirty="0"/>
              <a:t>データは、</a:t>
            </a:r>
            <a:r>
              <a:rPr lang="en-US" altLang="ja-JP" dirty="0"/>
              <a:t>API</a:t>
            </a:r>
            <a:r>
              <a:rPr lang="ja-JP" altLang="en-US" dirty="0"/>
              <a:t>で個別に取得するか、</a:t>
            </a:r>
            <a:r>
              <a:rPr lang="en-US" altLang="ja-JP" dirty="0"/>
              <a:t>.csv.gz</a:t>
            </a:r>
            <a:r>
              <a:rPr lang="ja-JP" altLang="en-US" dirty="0"/>
              <a:t>で取得するかの</a:t>
            </a:r>
            <a:r>
              <a:rPr lang="en-US" altLang="ja-JP" dirty="0"/>
              <a:t>2</a:t>
            </a:r>
            <a:r>
              <a:rPr lang="ja-JP" altLang="en-US" dirty="0"/>
              <a:t>択になります。</a:t>
            </a:r>
            <a:endParaRPr lang="en-US" altLang="ja-JP" dirty="0"/>
          </a:p>
          <a:p>
            <a:r>
              <a:rPr kumimoji="1" lang="ja-JP" altLang="en-US" dirty="0"/>
              <a:t>以下の内容が含まれます</a:t>
            </a:r>
            <a:endParaRPr kumimoji="1" lang="en-US" altLang="ja-JP" dirty="0"/>
          </a:p>
          <a:p>
            <a:pPr lvl="1">
              <a:buFont typeface="Wingdings" panose="05000000000000000000" pitchFamily="2" charset="2"/>
              <a:buChar char="Ø"/>
            </a:pPr>
            <a:r>
              <a:rPr lang="en-US" altLang="ja-JP" dirty="0" err="1"/>
              <a:t>cve</a:t>
            </a:r>
            <a:endParaRPr lang="en-US" altLang="ja-JP" dirty="0"/>
          </a:p>
          <a:p>
            <a:pPr lvl="1">
              <a:buFont typeface="Wingdings" panose="05000000000000000000" pitchFamily="2" charset="2"/>
              <a:buChar char="Ø"/>
            </a:pPr>
            <a:r>
              <a:rPr lang="en-US" altLang="ja-JP" dirty="0" err="1"/>
              <a:t>epss</a:t>
            </a:r>
            <a:endParaRPr lang="en-US" altLang="ja-JP" dirty="0"/>
          </a:p>
          <a:p>
            <a:pPr lvl="1">
              <a:buFont typeface="Wingdings" panose="05000000000000000000" pitchFamily="2" charset="2"/>
              <a:buChar char="Ø"/>
            </a:pPr>
            <a:r>
              <a:rPr lang="en-US" altLang="ja-JP" dirty="0"/>
              <a:t>percentile</a:t>
            </a:r>
          </a:p>
          <a:p>
            <a:pPr lvl="1">
              <a:buFont typeface="Wingdings" panose="05000000000000000000" pitchFamily="2" charset="2"/>
              <a:buChar char="Ø"/>
            </a:pPr>
            <a:r>
              <a:rPr lang="en-US" altLang="ja-JP" dirty="0"/>
              <a:t>date</a:t>
            </a:r>
          </a:p>
          <a:p>
            <a:r>
              <a:rPr lang="ja-JP" altLang="en-US" dirty="0"/>
              <a:t>弊研究会のツールも使えます</a:t>
            </a:r>
            <a:endParaRPr lang="en-US" altLang="ja-JP" dirty="0"/>
          </a:p>
          <a:p>
            <a:pPr lvl="1">
              <a:buFont typeface="Wingdings" panose="05000000000000000000" pitchFamily="2" charset="2"/>
              <a:buChar char="Ø"/>
            </a:pPr>
            <a:r>
              <a:rPr lang="en-US" altLang="ja-JP" dirty="0"/>
              <a:t>hogehuga/</a:t>
            </a:r>
            <a:r>
              <a:rPr lang="en-US" altLang="ja-JP" dirty="0" err="1"/>
              <a:t>epss-db</a:t>
            </a:r>
            <a:endParaRPr lang="en-US" altLang="ja-JP" dirty="0"/>
          </a:p>
          <a:p>
            <a:pPr lvl="2">
              <a:buFont typeface="Wingdings" panose="05000000000000000000" pitchFamily="2" charset="2"/>
              <a:buChar char="ü"/>
            </a:pPr>
            <a:r>
              <a:rPr lang="en-US" altLang="ja-JP" dirty="0"/>
              <a:t>EPSS</a:t>
            </a:r>
            <a:r>
              <a:rPr lang="ja-JP" altLang="en-US" dirty="0"/>
              <a:t>データを時系列で保管し、</a:t>
            </a:r>
            <a:r>
              <a:rPr lang="en-US" altLang="ja-JP" dirty="0"/>
              <a:t>SQL</a:t>
            </a:r>
            <a:r>
              <a:rPr lang="ja-JP" altLang="en-US" dirty="0"/>
              <a:t>文で分析できます</a:t>
            </a:r>
            <a:endParaRPr lang="en-US" altLang="ja-JP" dirty="0"/>
          </a:p>
          <a:p>
            <a:pPr lvl="2">
              <a:buFont typeface="Wingdings" panose="05000000000000000000" pitchFamily="2" charset="2"/>
              <a:buChar char="ü"/>
            </a:pPr>
            <a:r>
              <a:rPr lang="en-US" altLang="ja-JP" dirty="0"/>
              <a:t>Splunk/Elastic</a:t>
            </a:r>
            <a:r>
              <a:rPr lang="ja-JP" altLang="en-US" dirty="0"/>
              <a:t>を使え？そんなリソースは、無ぇ！（</a:t>
            </a:r>
            <a:r>
              <a:rPr lang="en-US" altLang="ja-JP" dirty="0" err="1"/>
              <a:t>mysql</a:t>
            </a:r>
            <a:r>
              <a:rPr lang="ja-JP" altLang="en-US" dirty="0"/>
              <a:t>）</a:t>
            </a:r>
            <a:endParaRPr lang="en-US" altLang="ja-JP" dirty="0"/>
          </a:p>
          <a:p>
            <a:pPr lvl="1">
              <a:buFont typeface="Wingdings" panose="05000000000000000000" pitchFamily="2" charset="2"/>
              <a:buChar char="Ø"/>
            </a:pPr>
            <a:r>
              <a:rPr lang="en-US" altLang="ja-JP" dirty="0"/>
              <a:t>hogehuga/</a:t>
            </a:r>
            <a:r>
              <a:rPr lang="en-US" altLang="ja-JP" dirty="0" err="1"/>
              <a:t>threatWatchDog</a:t>
            </a:r>
            <a:endParaRPr lang="en-US" altLang="ja-JP" dirty="0"/>
          </a:p>
          <a:p>
            <a:pPr lvl="2">
              <a:buFont typeface="Wingdings" panose="05000000000000000000" pitchFamily="2" charset="2"/>
              <a:buChar char="ü"/>
            </a:pPr>
            <a:r>
              <a:rPr lang="ja-JP" altLang="en-US" dirty="0"/>
              <a:t>前日比で</a:t>
            </a:r>
            <a:r>
              <a:rPr lang="en-US" altLang="ja-JP" dirty="0" err="1"/>
              <a:t>epss</a:t>
            </a:r>
            <a:r>
              <a:rPr lang="ja-JP" altLang="en-US" dirty="0"/>
              <a:t>が高くなったものを表示します</a:t>
            </a:r>
            <a:endParaRPr lang="en-US" altLang="ja-JP" dirty="0"/>
          </a:p>
        </p:txBody>
      </p:sp>
      <p:sp>
        <p:nvSpPr>
          <p:cNvPr id="4" name="フッター プレースホルダー 3">
            <a:extLst>
              <a:ext uri="{FF2B5EF4-FFF2-40B4-BE49-F238E27FC236}">
                <a16:creationId xmlns:a16="http://schemas.microsoft.com/office/drawing/2014/main" id="{8E83F880-0756-E60C-621F-3C6245758FB4}"/>
              </a:ext>
            </a:extLst>
          </p:cNvPr>
          <p:cNvSpPr>
            <a:spLocks noGrp="1"/>
          </p:cNvSpPr>
          <p:nvPr>
            <p:ph type="ftr" sz="quarter" idx="11"/>
          </p:nvPr>
        </p:nvSpPr>
        <p:spPr/>
        <p:txBody>
          <a:bodyPr/>
          <a:lstStyle/>
          <a:p>
            <a:r>
              <a:rPr kumimoji="1" lang="ja-JP" altLang="en-US" dirty="0"/>
              <a:t>脆弱性対応勉強会 </a:t>
            </a:r>
            <a:r>
              <a:rPr kumimoji="1" lang="en-US" altLang="ja-JP" dirty="0"/>
              <a:t>2025</a:t>
            </a:r>
            <a:endParaRPr kumimoji="1" lang="ja-JP" altLang="en-US" dirty="0"/>
          </a:p>
        </p:txBody>
      </p:sp>
      <p:sp>
        <p:nvSpPr>
          <p:cNvPr id="5" name="スライド番号プレースホルダー 4">
            <a:extLst>
              <a:ext uri="{FF2B5EF4-FFF2-40B4-BE49-F238E27FC236}">
                <a16:creationId xmlns:a16="http://schemas.microsoft.com/office/drawing/2014/main" id="{856DBD43-53E5-FCE0-1223-E33EC8DD1F33}"/>
              </a:ext>
            </a:extLst>
          </p:cNvPr>
          <p:cNvSpPr>
            <a:spLocks noGrp="1"/>
          </p:cNvSpPr>
          <p:nvPr>
            <p:ph type="sldNum" sz="quarter" idx="12"/>
          </p:nvPr>
        </p:nvSpPr>
        <p:spPr/>
        <p:txBody>
          <a:bodyPr/>
          <a:lstStyle/>
          <a:p>
            <a:fld id="{D5D64311-2522-477B-8D07-5C1D5CBB8559}" type="slidenum">
              <a:rPr kumimoji="1" lang="ja-JP" altLang="en-US" smtClean="0"/>
              <a:t>26</a:t>
            </a:fld>
            <a:endParaRPr kumimoji="1" lang="ja-JP" altLang="en-US"/>
          </a:p>
        </p:txBody>
      </p:sp>
      <p:pic>
        <p:nvPicPr>
          <p:cNvPr id="7" name="図 6">
            <a:extLst>
              <a:ext uri="{FF2B5EF4-FFF2-40B4-BE49-F238E27FC236}">
                <a16:creationId xmlns:a16="http://schemas.microsoft.com/office/drawing/2014/main" id="{4D23782C-4F2A-211F-2413-81A357A2D930}"/>
              </a:ext>
            </a:extLst>
          </p:cNvPr>
          <p:cNvPicPr>
            <a:picLocks noChangeAspect="1"/>
          </p:cNvPicPr>
          <p:nvPr/>
        </p:nvPicPr>
        <p:blipFill>
          <a:blip r:embed="rId2"/>
          <a:stretch>
            <a:fillRect/>
          </a:stretch>
        </p:blipFill>
        <p:spPr>
          <a:xfrm>
            <a:off x="7765961" y="2138732"/>
            <a:ext cx="4304554" cy="39769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3500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1BD593-B2DF-63A3-AF2E-538DFF8FD889}"/>
              </a:ext>
            </a:extLst>
          </p:cNvPr>
          <p:cNvSpPr>
            <a:spLocks noGrp="1"/>
          </p:cNvSpPr>
          <p:nvPr>
            <p:ph type="title"/>
          </p:nvPr>
        </p:nvSpPr>
        <p:spPr/>
        <p:txBody>
          <a:bodyPr/>
          <a:lstStyle/>
          <a:p>
            <a:r>
              <a:rPr lang="ja-JP" altLang="en-US" dirty="0"/>
              <a:t>脆弱性と評価：</a:t>
            </a:r>
            <a:r>
              <a:rPr kumimoji="1" lang="ja-JP" altLang="en-US" dirty="0"/>
              <a:t>評価が難しいもの</a:t>
            </a:r>
          </a:p>
        </p:txBody>
      </p:sp>
      <p:sp>
        <p:nvSpPr>
          <p:cNvPr id="3" name="コンテンツ プレースホルダー 2">
            <a:extLst>
              <a:ext uri="{FF2B5EF4-FFF2-40B4-BE49-F238E27FC236}">
                <a16:creationId xmlns:a16="http://schemas.microsoft.com/office/drawing/2014/main" id="{73FFFE8C-41D9-E21C-24FD-0B882CC2EA74}"/>
              </a:ext>
            </a:extLst>
          </p:cNvPr>
          <p:cNvSpPr>
            <a:spLocks noGrp="1"/>
          </p:cNvSpPr>
          <p:nvPr>
            <p:ph idx="1"/>
          </p:nvPr>
        </p:nvSpPr>
        <p:spPr/>
        <p:txBody>
          <a:bodyPr/>
          <a:lstStyle/>
          <a:p>
            <a:pPr marL="0" indent="0">
              <a:buNone/>
            </a:pPr>
            <a:r>
              <a:rPr kumimoji="1" lang="ja-JP" altLang="en-US" dirty="0"/>
              <a:t>実運用上で脆弱性の評価が難しいものもあります。</a:t>
            </a:r>
            <a:endParaRPr kumimoji="1" lang="en-US" altLang="ja-JP" dirty="0"/>
          </a:p>
          <a:p>
            <a:r>
              <a:rPr kumimoji="1" lang="ja-JP" altLang="en-US" dirty="0"/>
              <a:t>修正プログラムが存在しない脆弱性</a:t>
            </a:r>
            <a:endParaRPr kumimoji="1" lang="en-US" altLang="ja-JP" dirty="0"/>
          </a:p>
          <a:p>
            <a:pPr lvl="1">
              <a:buFont typeface="Wingdings" panose="05000000000000000000" pitchFamily="2" charset="2"/>
              <a:buChar char="Ø"/>
            </a:pPr>
            <a:r>
              <a:rPr lang="ja-JP" altLang="en-US" dirty="0"/>
              <a:t>問題は判明しているが、対策が無い場合（後述</a:t>
            </a:r>
            <a:r>
              <a:rPr lang="en-US" altLang="ja-JP" dirty="0"/>
              <a:t>EOL</a:t>
            </a:r>
            <a:r>
              <a:rPr lang="ja-JP" altLang="en-US" dirty="0"/>
              <a:t>含む）</a:t>
            </a:r>
            <a:endParaRPr lang="en-US" altLang="ja-JP" dirty="0"/>
          </a:p>
          <a:p>
            <a:pPr lvl="1">
              <a:buFont typeface="Wingdings" panose="05000000000000000000" pitchFamily="2" charset="2"/>
              <a:buChar char="Ø"/>
            </a:pPr>
            <a:r>
              <a:rPr kumimoji="1" lang="en-US" altLang="ja-JP" dirty="0"/>
              <a:t>Exploit</a:t>
            </a:r>
            <a:r>
              <a:rPr kumimoji="1" lang="ja-JP" altLang="en-US" dirty="0"/>
              <a:t>される前提で事後対処を考える、状況によりサービス停止も視野に入れる</a:t>
            </a:r>
            <a:endParaRPr kumimoji="1" lang="en-US" altLang="ja-JP" dirty="0"/>
          </a:p>
          <a:p>
            <a:r>
              <a:rPr lang="ja-JP" altLang="en-US" dirty="0"/>
              <a:t>サポートが終了したソフトウェアの脆弱性</a:t>
            </a:r>
            <a:endParaRPr lang="en-US" altLang="ja-JP" dirty="0"/>
          </a:p>
          <a:p>
            <a:pPr lvl="1">
              <a:buFont typeface="Wingdings" panose="05000000000000000000" pitchFamily="2" charset="2"/>
              <a:buChar char="Ø"/>
            </a:pPr>
            <a:r>
              <a:rPr kumimoji="1" lang="ja-JP" altLang="en-US" dirty="0"/>
              <a:t>そもそも、サポートが終了したので脆弱性の検査をせず、更新も提供しない</a:t>
            </a:r>
            <a:endParaRPr kumimoji="1" lang="en-US" altLang="ja-JP" dirty="0"/>
          </a:p>
          <a:p>
            <a:pPr lvl="1">
              <a:buFont typeface="Wingdings" panose="05000000000000000000" pitchFamily="2" charset="2"/>
              <a:buChar char="Ø"/>
            </a:pPr>
            <a:r>
              <a:rPr lang="ja-JP" altLang="en-US" dirty="0"/>
              <a:t>社会的影響を考え、対応される場合もある（</a:t>
            </a:r>
            <a:r>
              <a:rPr lang="en-US" altLang="ja-JP" dirty="0"/>
              <a:t>ex. </a:t>
            </a:r>
            <a:r>
              <a:rPr lang="ja-JP" altLang="en-US" dirty="0"/>
              <a:t>古い</a:t>
            </a:r>
            <a:r>
              <a:rPr lang="en-US" altLang="ja-JP" dirty="0"/>
              <a:t>Windows</a:t>
            </a:r>
            <a:r>
              <a:rPr lang="ja-JP" altLang="en-US" dirty="0"/>
              <a:t>の脆弱性）</a:t>
            </a:r>
            <a:endParaRPr lang="en-US" altLang="ja-JP" dirty="0"/>
          </a:p>
          <a:p>
            <a:pPr lvl="1">
              <a:buFont typeface="Wingdings" panose="05000000000000000000" pitchFamily="2" charset="2"/>
              <a:buChar char="Ø"/>
            </a:pPr>
            <a:r>
              <a:rPr kumimoji="1" lang="ja-JP" altLang="en-US" dirty="0"/>
              <a:t>この状況に陥らないように運用やサービス設計をする必要がある</a:t>
            </a:r>
            <a:endParaRPr kumimoji="1" lang="en-US" altLang="ja-JP" dirty="0"/>
          </a:p>
          <a:p>
            <a:pPr lvl="1">
              <a:buFont typeface="Wingdings" panose="05000000000000000000" pitchFamily="2" charset="2"/>
              <a:buChar char="Ø"/>
            </a:pPr>
            <a:r>
              <a:rPr lang="ja-JP" altLang="en-US" dirty="0"/>
              <a:t>対象での修正は難しいため、環境による保護や対応しそうな仮想パッチ製品を使う必要があるが、根本対策ではない為注意は依然必要</a:t>
            </a:r>
            <a:endParaRPr lang="en-US" altLang="ja-JP" dirty="0"/>
          </a:p>
          <a:p>
            <a:pPr lvl="1">
              <a:buFont typeface="Wingdings" panose="05000000000000000000" pitchFamily="2" charset="2"/>
              <a:buChar char="Ø"/>
            </a:pPr>
            <a:r>
              <a:rPr kumimoji="1" lang="ja-JP" altLang="en-US" dirty="0"/>
              <a:t>上記で延命しつつ、リプレース等を計画する必要がある（が、経営マターかもしれない）</a:t>
            </a:r>
          </a:p>
        </p:txBody>
      </p:sp>
      <p:sp>
        <p:nvSpPr>
          <p:cNvPr id="4" name="フッター プレースホルダー 3">
            <a:extLst>
              <a:ext uri="{FF2B5EF4-FFF2-40B4-BE49-F238E27FC236}">
                <a16:creationId xmlns:a16="http://schemas.microsoft.com/office/drawing/2014/main" id="{EDA0430E-D05C-D644-37AC-1C785833972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0A3D4728-9AE6-18CB-5F93-00B0123220C4}"/>
              </a:ext>
            </a:extLst>
          </p:cNvPr>
          <p:cNvSpPr>
            <a:spLocks noGrp="1"/>
          </p:cNvSpPr>
          <p:nvPr>
            <p:ph type="sldNum" sz="quarter" idx="12"/>
          </p:nvPr>
        </p:nvSpPr>
        <p:spPr/>
        <p:txBody>
          <a:bodyPr/>
          <a:lstStyle/>
          <a:p>
            <a:fld id="{D5D64311-2522-477B-8D07-5C1D5CBB8559}" type="slidenum">
              <a:rPr kumimoji="1" lang="ja-JP" altLang="en-US" smtClean="0"/>
              <a:t>27</a:t>
            </a:fld>
            <a:endParaRPr kumimoji="1" lang="ja-JP" altLang="en-US"/>
          </a:p>
        </p:txBody>
      </p:sp>
    </p:spTree>
    <p:extLst>
      <p:ext uri="{BB962C8B-B14F-4D97-AF65-F5344CB8AC3E}">
        <p14:creationId xmlns:p14="http://schemas.microsoft.com/office/powerpoint/2010/main" val="3752455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68D78-185C-A33D-6831-17F3FE8FC629}"/>
              </a:ext>
            </a:extLst>
          </p:cNvPr>
          <p:cNvSpPr>
            <a:spLocks noGrp="1"/>
          </p:cNvSpPr>
          <p:nvPr>
            <p:ph type="title"/>
          </p:nvPr>
        </p:nvSpPr>
        <p:spPr/>
        <p:txBody>
          <a:bodyPr/>
          <a:lstStyle/>
          <a:p>
            <a:r>
              <a:rPr lang="ja-JP" altLang="en-US" dirty="0"/>
              <a:t>脆弱性と評価：</a:t>
            </a:r>
            <a:r>
              <a:rPr kumimoji="1" lang="ja-JP" altLang="en-US" dirty="0"/>
              <a:t>評価が難しいもの：コラム「パッチって言うな（？）」</a:t>
            </a:r>
          </a:p>
        </p:txBody>
      </p:sp>
      <p:sp>
        <p:nvSpPr>
          <p:cNvPr id="3" name="コンテンツ プレースホルダー 2">
            <a:extLst>
              <a:ext uri="{FF2B5EF4-FFF2-40B4-BE49-F238E27FC236}">
                <a16:creationId xmlns:a16="http://schemas.microsoft.com/office/drawing/2014/main" id="{CA64685A-B095-F7BE-E8BE-6E396645A0E2}"/>
              </a:ext>
            </a:extLst>
          </p:cNvPr>
          <p:cNvSpPr>
            <a:spLocks noGrp="1"/>
          </p:cNvSpPr>
          <p:nvPr>
            <p:ph idx="1"/>
          </p:nvPr>
        </p:nvSpPr>
        <p:spPr/>
        <p:txBody>
          <a:bodyPr>
            <a:normAutofit lnSpcReduction="10000"/>
          </a:bodyPr>
          <a:lstStyle/>
          <a:p>
            <a:pPr marL="0" indent="0">
              <a:buNone/>
            </a:pPr>
            <a:r>
              <a:rPr lang="ja-JP" altLang="en-US" dirty="0"/>
              <a:t>ソフトウェアのセキュリティ更新プログラムを「パッチ」と呼ぶことがありますが、個人的には非常に違和感があります。。</a:t>
            </a:r>
            <a:endParaRPr lang="en-US" altLang="ja-JP" dirty="0"/>
          </a:p>
          <a:p>
            <a:r>
              <a:rPr kumimoji="1" lang="ja-JP" altLang="en-US" dirty="0"/>
              <a:t>旧来であれば、ソースに</a:t>
            </a:r>
            <a:r>
              <a:rPr kumimoji="1" lang="en-US" altLang="ja-JP" dirty="0"/>
              <a:t>patch</a:t>
            </a:r>
            <a:r>
              <a:rPr kumimoji="1" lang="ja-JP" altLang="en-US" dirty="0"/>
              <a:t>適用し</a:t>
            </a:r>
            <a:r>
              <a:rPr lang="ja-JP" altLang="en-US" dirty="0"/>
              <a:t>（</a:t>
            </a:r>
            <a:r>
              <a:rPr kumimoji="1" lang="en-US" altLang="ja-JP" dirty="0"/>
              <a:t>`patch`</a:t>
            </a:r>
            <a:r>
              <a:rPr kumimoji="1" lang="ja-JP" altLang="en-US" dirty="0"/>
              <a:t>コマンドありましたよね）、コンパイル（</a:t>
            </a:r>
            <a:r>
              <a:rPr kumimoji="1" lang="en-US" altLang="ja-JP" dirty="0"/>
              <a:t>make</a:t>
            </a:r>
            <a:r>
              <a:rPr kumimoji="1" lang="ja-JP" altLang="en-US" dirty="0"/>
              <a:t>）しなおすことで「修正パッチを適用」していました。</a:t>
            </a:r>
            <a:endParaRPr kumimoji="1" lang="en-US" altLang="ja-JP" dirty="0"/>
          </a:p>
          <a:p>
            <a:pPr lvl="1">
              <a:buFont typeface="Wingdings" panose="05000000000000000000" pitchFamily="2" charset="2"/>
              <a:buChar char="Ø"/>
            </a:pPr>
            <a:r>
              <a:rPr kumimoji="1" lang="en-US" altLang="ja-JP" sz="2000" dirty="0"/>
              <a:t>`</a:t>
            </a:r>
            <a:r>
              <a:rPr kumimoji="1" lang="fi-FI" altLang="ja-JP" sz="2000" dirty="0">
                <a:solidFill>
                  <a:schemeClr val="bg1"/>
                </a:solidFill>
                <a:highlight>
                  <a:srgbClr val="000000"/>
                </a:highlight>
              </a:rPr>
              <a:t>patch -p1 &lt; ../mutt-1.4.2.1i-ja.1/patch-1.4.2.1.tt.ja.1 ; ./configure; make</a:t>
            </a:r>
            <a:r>
              <a:rPr kumimoji="1" lang="en-US" altLang="ja-JP" sz="2000" dirty="0"/>
              <a:t>`</a:t>
            </a:r>
            <a:r>
              <a:rPr kumimoji="1" lang="ja-JP" altLang="en-US" sz="2000" dirty="0"/>
              <a:t>とか</a:t>
            </a:r>
            <a:endParaRPr kumimoji="1" lang="en-US" altLang="ja-JP" dirty="0"/>
          </a:p>
          <a:p>
            <a:r>
              <a:rPr lang="ja-JP" altLang="en-US" dirty="0"/>
              <a:t>現代では、バイナリで配布されることが多く、プログラム丸ごと</a:t>
            </a:r>
            <a:r>
              <a:rPr lang="en-US" altLang="ja-JP" dirty="0"/>
              <a:t>/</a:t>
            </a:r>
            <a:r>
              <a:rPr lang="ja-JP" altLang="en-US" dirty="0"/>
              <a:t>一部を入れ替える形の「更新プログラムの適用」方式になっています。</a:t>
            </a:r>
            <a:endParaRPr lang="en-US" altLang="ja-JP" dirty="0"/>
          </a:p>
          <a:p>
            <a:pPr lvl="1">
              <a:buFont typeface="Wingdings" panose="05000000000000000000" pitchFamily="2" charset="2"/>
              <a:buChar char="Ø"/>
            </a:pPr>
            <a:r>
              <a:rPr lang="ja-JP" altLang="en-US" dirty="0"/>
              <a:t>セキュリティ更新プログラムとか、更新されたパッケージの適用とかが多い。例外はある。</a:t>
            </a:r>
            <a:endParaRPr lang="en-US" altLang="ja-JP" dirty="0"/>
          </a:p>
          <a:p>
            <a:pPr lvl="1">
              <a:buFont typeface="Wingdings" panose="05000000000000000000" pitchFamily="2" charset="2"/>
              <a:buChar char="Ø"/>
            </a:pPr>
            <a:r>
              <a:rPr kumimoji="1" lang="ja-JP" altLang="en-US" dirty="0"/>
              <a:t>パッチワークの意味合いの、あて布をする</a:t>
            </a:r>
            <a:r>
              <a:rPr kumimoji="1" lang="en-US" altLang="ja-JP" dirty="0"/>
              <a:t>/</a:t>
            </a:r>
            <a:r>
              <a:rPr kumimoji="1" lang="ja-JP" altLang="en-US" dirty="0"/>
              <a:t>継ぎを当てる、だと、まぁ該当する</a:t>
            </a:r>
            <a:r>
              <a:rPr kumimoji="1" lang="en-US" altLang="ja-JP" dirty="0"/>
              <a:t>…</a:t>
            </a:r>
          </a:p>
          <a:p>
            <a:pPr lvl="1">
              <a:buFont typeface="Wingdings" panose="05000000000000000000" pitchFamily="2" charset="2"/>
              <a:buChar char="Ø"/>
            </a:pPr>
            <a:r>
              <a:rPr lang="ja-JP" altLang="en-US" dirty="0"/>
              <a:t>そもそも文字数が「パッチ（</a:t>
            </a:r>
            <a:r>
              <a:rPr lang="en-US" altLang="ja-JP" dirty="0"/>
              <a:t>3</a:t>
            </a:r>
            <a:r>
              <a:rPr lang="ja-JP" altLang="en-US" dirty="0"/>
              <a:t>文字）」「更新プログラム（</a:t>
            </a:r>
            <a:r>
              <a:rPr lang="en-US" altLang="ja-JP" dirty="0"/>
              <a:t>7</a:t>
            </a:r>
            <a:r>
              <a:rPr lang="ja-JP" altLang="en-US" dirty="0"/>
              <a:t>文字）」で短い方が使われる</a:t>
            </a:r>
            <a:endParaRPr lang="en-US" altLang="ja-JP" dirty="0"/>
          </a:p>
          <a:p>
            <a:pPr lvl="1">
              <a:buFont typeface="Wingdings" panose="05000000000000000000" pitchFamily="2" charset="2"/>
              <a:buChar char="Ø"/>
            </a:pPr>
            <a:r>
              <a:rPr lang="en-US" altLang="ja-JP" dirty="0"/>
              <a:t>patch</a:t>
            </a:r>
            <a:r>
              <a:rPr lang="ja-JP" altLang="en-US" dirty="0"/>
              <a:t>コマンドじゃないからパッチではない原理教、なだけかもしれない</a:t>
            </a:r>
            <a:r>
              <a:rPr lang="en-US" altLang="ja-JP" dirty="0"/>
              <a:t>…</a:t>
            </a:r>
          </a:p>
          <a:p>
            <a:pPr lvl="2">
              <a:buFont typeface="Wingdings" panose="05000000000000000000" pitchFamily="2" charset="2"/>
              <a:buChar char="ü"/>
            </a:pPr>
            <a:r>
              <a:rPr lang="ja-JP" altLang="en-US" dirty="0"/>
              <a:t>意味が通って更新されれば、呼称は何でもよいのではないか</a:t>
            </a:r>
            <a:r>
              <a:rPr lang="en-US" altLang="ja-JP" dirty="0"/>
              <a:t>…</a:t>
            </a:r>
          </a:p>
          <a:p>
            <a:pPr lvl="2">
              <a:buFont typeface="Wingdings" panose="05000000000000000000" pitchFamily="2" charset="2"/>
              <a:buChar char="ü"/>
            </a:pPr>
            <a:r>
              <a:rPr lang="en-US" altLang="ja-JP" dirty="0"/>
              <a:t>patch</a:t>
            </a:r>
            <a:r>
              <a:rPr lang="ja-JP" altLang="en-US" dirty="0"/>
              <a:t>警察、ではない。。</a:t>
            </a:r>
            <a:endParaRPr lang="en-US" altLang="ja-JP" dirty="0"/>
          </a:p>
        </p:txBody>
      </p:sp>
      <p:sp>
        <p:nvSpPr>
          <p:cNvPr id="4" name="フッター プレースホルダー 3">
            <a:extLst>
              <a:ext uri="{FF2B5EF4-FFF2-40B4-BE49-F238E27FC236}">
                <a16:creationId xmlns:a16="http://schemas.microsoft.com/office/drawing/2014/main" id="{9C368F10-DDDA-746B-F87D-37FDE07513F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3A58A76-F232-BFC3-9207-695ECDCB8508}"/>
              </a:ext>
            </a:extLst>
          </p:cNvPr>
          <p:cNvSpPr>
            <a:spLocks noGrp="1"/>
          </p:cNvSpPr>
          <p:nvPr>
            <p:ph type="sldNum" sz="quarter" idx="12"/>
          </p:nvPr>
        </p:nvSpPr>
        <p:spPr/>
        <p:txBody>
          <a:bodyPr/>
          <a:lstStyle/>
          <a:p>
            <a:fld id="{D5D64311-2522-477B-8D07-5C1D5CBB8559}" type="slidenum">
              <a:rPr kumimoji="1" lang="ja-JP" altLang="en-US" smtClean="0"/>
              <a:t>28</a:t>
            </a:fld>
            <a:endParaRPr kumimoji="1" lang="ja-JP" altLang="en-US" dirty="0"/>
          </a:p>
        </p:txBody>
      </p:sp>
      <p:sp>
        <p:nvSpPr>
          <p:cNvPr id="6" name="テキスト ボックス 5">
            <a:extLst>
              <a:ext uri="{FF2B5EF4-FFF2-40B4-BE49-F238E27FC236}">
                <a16:creationId xmlns:a16="http://schemas.microsoft.com/office/drawing/2014/main" id="{5FA29127-96DB-3244-8977-32B84016FC3E}"/>
              </a:ext>
            </a:extLst>
          </p:cNvPr>
          <p:cNvSpPr txBox="1"/>
          <p:nvPr/>
        </p:nvSpPr>
        <p:spPr>
          <a:xfrm>
            <a:off x="9376528" y="5641061"/>
            <a:ext cx="2524370" cy="646331"/>
          </a:xfrm>
          <a:prstGeom prst="rect">
            <a:avLst/>
          </a:prstGeom>
          <a:noFill/>
        </p:spPr>
        <p:txBody>
          <a:bodyPr wrap="square" rtlCol="0">
            <a:spAutoFit/>
          </a:bodyPr>
          <a:lstStyle/>
          <a:p>
            <a:r>
              <a:rPr lang="ja-JP" altLang="en-US" dirty="0">
                <a:solidFill>
                  <a:srgbClr val="FF0000"/>
                </a:solidFill>
              </a:rPr>
              <a:t>しかし、この資料でもパッチ言うてる</a:t>
            </a:r>
            <a:r>
              <a:rPr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407162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EDBED-E63C-87EE-542F-DFA70D6C74D1}"/>
              </a:ext>
            </a:extLst>
          </p:cNvPr>
          <p:cNvSpPr>
            <a:spLocks noGrp="1"/>
          </p:cNvSpPr>
          <p:nvPr>
            <p:ph type="title"/>
          </p:nvPr>
        </p:nvSpPr>
        <p:spPr/>
        <p:txBody>
          <a:bodyPr/>
          <a:lstStyle/>
          <a:p>
            <a:r>
              <a:rPr lang="ja-JP" altLang="en-US" dirty="0"/>
              <a:t>脆弱性と評価：</a:t>
            </a:r>
            <a:r>
              <a:rPr kumimoji="1" lang="ja-JP" altLang="en-US" dirty="0"/>
              <a:t>その他</a:t>
            </a:r>
          </a:p>
        </p:txBody>
      </p:sp>
      <p:sp>
        <p:nvSpPr>
          <p:cNvPr id="3" name="コンテンツ プレースホルダー 2">
            <a:extLst>
              <a:ext uri="{FF2B5EF4-FFF2-40B4-BE49-F238E27FC236}">
                <a16:creationId xmlns:a16="http://schemas.microsoft.com/office/drawing/2014/main" id="{99BF6DD5-F82F-F073-90F4-9F2DE0ACC2CF}"/>
              </a:ext>
            </a:extLst>
          </p:cNvPr>
          <p:cNvSpPr>
            <a:spLocks noGrp="1"/>
          </p:cNvSpPr>
          <p:nvPr>
            <p:ph idx="1"/>
          </p:nvPr>
        </p:nvSpPr>
        <p:spPr/>
        <p:txBody>
          <a:bodyPr>
            <a:normAutofit fontScale="70000" lnSpcReduction="20000"/>
          </a:bodyPr>
          <a:lstStyle/>
          <a:p>
            <a:pPr marL="0" indent="0">
              <a:buNone/>
            </a:pPr>
            <a:r>
              <a:rPr kumimoji="1" lang="ja-JP" altLang="en-US" dirty="0"/>
              <a:t>脆弱性を評価</a:t>
            </a:r>
            <a:r>
              <a:rPr kumimoji="1" lang="en-US" altLang="ja-JP" dirty="0"/>
              <a:t>/</a:t>
            </a:r>
            <a:r>
              <a:rPr kumimoji="1" lang="ja-JP" altLang="en-US" dirty="0"/>
              <a:t>管理するには、持っているソフトウェア等の資産リストが必要になります。</a:t>
            </a:r>
            <a:endParaRPr kumimoji="1" lang="en-US" altLang="ja-JP" dirty="0"/>
          </a:p>
          <a:p>
            <a:r>
              <a:rPr lang="ja-JP" altLang="en-US" dirty="0"/>
              <a:t>使っているか分からない機器</a:t>
            </a:r>
            <a:r>
              <a:rPr lang="en-US" altLang="ja-JP" dirty="0"/>
              <a:t>/</a:t>
            </a:r>
            <a:r>
              <a:rPr lang="ja-JP" altLang="en-US" dirty="0"/>
              <a:t>ソフトウェアは、管理ができない</a:t>
            </a:r>
            <a:endParaRPr lang="en-US" altLang="ja-JP" dirty="0"/>
          </a:p>
          <a:p>
            <a:r>
              <a:rPr kumimoji="1" lang="ja-JP" altLang="en-US" dirty="0"/>
              <a:t>その為、利用ソフトウェアを特定するツールや</a:t>
            </a:r>
            <a:r>
              <a:rPr kumimoji="1" lang="en-US" altLang="ja-JP" dirty="0"/>
              <a:t>ASM</a:t>
            </a:r>
            <a:r>
              <a:rPr kumimoji="1" lang="ja-JP" altLang="en-US" dirty="0"/>
              <a:t>などで、管理対象の特定を行います。</a:t>
            </a:r>
            <a:endParaRPr kumimoji="1" lang="en-US" altLang="ja-JP" dirty="0"/>
          </a:p>
          <a:p>
            <a:pPr marL="0" indent="0">
              <a:buNone/>
            </a:pPr>
            <a:endParaRPr lang="en-US" altLang="ja-JP" dirty="0"/>
          </a:p>
          <a:p>
            <a:pPr marL="0" indent="0">
              <a:buNone/>
            </a:pPr>
            <a:r>
              <a:rPr lang="ja-JP" altLang="en-US" dirty="0"/>
              <a:t>ソフトウェアの資産をまとめるものとして、</a:t>
            </a:r>
            <a:r>
              <a:rPr lang="en-US" altLang="ja-JP" dirty="0"/>
              <a:t>SBOM</a:t>
            </a:r>
            <a:r>
              <a:rPr lang="ja-JP" altLang="en-US" dirty="0"/>
              <a:t>が使われる方向になってきています。</a:t>
            </a:r>
            <a:endParaRPr lang="en-US" altLang="ja-JP" dirty="0"/>
          </a:p>
          <a:p>
            <a:r>
              <a:rPr kumimoji="1" lang="ja-JP" altLang="en-US" dirty="0"/>
              <a:t>しかしながら、企業</a:t>
            </a:r>
            <a:r>
              <a:rPr lang="en-US" altLang="ja-JP" dirty="0"/>
              <a:t>/</a:t>
            </a:r>
            <a:r>
              <a:rPr kumimoji="1" lang="ja-JP" altLang="en-US" dirty="0"/>
              <a:t>国</a:t>
            </a:r>
            <a:r>
              <a:rPr kumimoji="1" lang="en-US" altLang="ja-JP" dirty="0"/>
              <a:t>/</a:t>
            </a:r>
            <a:r>
              <a:rPr kumimoji="1" lang="ja-JP" altLang="en-US" dirty="0"/>
              <a:t>業界　で導入の温度感が異なります</a:t>
            </a:r>
            <a:endParaRPr kumimoji="1" lang="en-US" altLang="ja-JP" dirty="0"/>
          </a:p>
          <a:p>
            <a:r>
              <a:rPr lang="en-US" altLang="ja-JP" dirty="0"/>
              <a:t>SBOM</a:t>
            </a:r>
            <a:r>
              <a:rPr lang="ja-JP" altLang="en-US" dirty="0"/>
              <a:t>は、あくまでソフトウェア資産をまとめるためのフォーマットであり、脆弱性管理のためのフォーマットではないことに留意が必要（使えるが、それが目的で本来ははない）</a:t>
            </a:r>
            <a:endParaRPr lang="en-US" altLang="ja-JP" dirty="0"/>
          </a:p>
          <a:p>
            <a:pPr marL="0" indent="0">
              <a:buNone/>
            </a:pPr>
            <a:endParaRPr lang="en-US" altLang="ja-JP" dirty="0"/>
          </a:p>
          <a:p>
            <a:pPr marL="0" indent="0">
              <a:buNone/>
            </a:pPr>
            <a:r>
              <a:rPr lang="en-US" altLang="ja-JP" dirty="0"/>
              <a:t>SBOM</a:t>
            </a:r>
            <a:r>
              <a:rPr lang="ja-JP" altLang="en-US" dirty="0"/>
              <a:t>のフォーマットとして、</a:t>
            </a:r>
            <a:r>
              <a:rPr lang="en-US" altLang="ja-JP" dirty="0" err="1"/>
              <a:t>CycloneDX</a:t>
            </a:r>
            <a:r>
              <a:rPr lang="ja-JP" altLang="en-US" dirty="0"/>
              <a:t>や</a:t>
            </a:r>
            <a:r>
              <a:rPr lang="en-US" altLang="ja-JP" dirty="0"/>
              <a:t>SPDX</a:t>
            </a:r>
            <a:r>
              <a:rPr lang="ja-JP" altLang="en-US" dirty="0"/>
              <a:t>などがあるが、推進している団体により異なる要求が反映されています。</a:t>
            </a:r>
            <a:endParaRPr lang="en-US" altLang="ja-JP" dirty="0"/>
          </a:p>
          <a:p>
            <a:r>
              <a:rPr lang="ja-JP" altLang="en-US" dirty="0"/>
              <a:t>例えば、ライセンス情報の取り扱いが異なります。</a:t>
            </a:r>
            <a:endParaRPr lang="en-US" altLang="ja-JP" dirty="0"/>
          </a:p>
          <a:p>
            <a:pPr lvl="1">
              <a:buFont typeface="Wingdings" panose="05000000000000000000" pitchFamily="2" charset="2"/>
              <a:buChar char="Ø"/>
            </a:pPr>
            <a:r>
              <a:rPr lang="en-US" altLang="ja-JP" dirty="0" err="1"/>
              <a:t>CycloneDX</a:t>
            </a:r>
            <a:r>
              <a:rPr lang="ja-JP" altLang="en-US" dirty="0"/>
              <a:t>は</a:t>
            </a:r>
            <a:r>
              <a:rPr lang="en-US" altLang="ja-JP" dirty="0"/>
              <a:t>OWASP</a:t>
            </a:r>
            <a:r>
              <a:rPr lang="ja-JP" altLang="en-US" dirty="0"/>
              <a:t>で開発されており、ソフトウェア主体のプロジェクトであるから、現実的観点からライセンス変更が途中から発生することは想定していない</a:t>
            </a:r>
            <a:endParaRPr lang="en-US" altLang="ja-JP" dirty="0"/>
          </a:p>
          <a:p>
            <a:pPr lvl="1">
              <a:buFont typeface="Wingdings" panose="05000000000000000000" pitchFamily="2" charset="2"/>
              <a:buChar char="Ø"/>
            </a:pPr>
            <a:r>
              <a:rPr lang="ja-JP" altLang="en-US" dirty="0"/>
              <a:t>一方、</a:t>
            </a:r>
            <a:r>
              <a:rPr lang="en-US" altLang="ja-JP" dirty="0"/>
              <a:t>SPDX</a:t>
            </a:r>
            <a:r>
              <a:rPr lang="ja-JP" altLang="en-US" dirty="0"/>
              <a:t>は</a:t>
            </a:r>
            <a:r>
              <a:rPr lang="en-US" altLang="ja-JP" dirty="0" err="1"/>
              <a:t>LinuxFoundation</a:t>
            </a:r>
            <a:r>
              <a:rPr lang="ja-JP" altLang="en-US" dirty="0"/>
              <a:t>のプロジェクトですが、製造業が利用しており、製造業的にはライセンスの管理は必須と考えている</a:t>
            </a:r>
            <a:endParaRPr lang="en-US" altLang="ja-JP" dirty="0"/>
          </a:p>
          <a:p>
            <a:pPr marL="0" indent="0">
              <a:buNone/>
            </a:pPr>
            <a:endParaRPr lang="en-US" altLang="ja-JP" dirty="0"/>
          </a:p>
        </p:txBody>
      </p:sp>
      <p:sp>
        <p:nvSpPr>
          <p:cNvPr id="4" name="フッター プレースホルダー 3">
            <a:extLst>
              <a:ext uri="{FF2B5EF4-FFF2-40B4-BE49-F238E27FC236}">
                <a16:creationId xmlns:a16="http://schemas.microsoft.com/office/drawing/2014/main" id="{E33F0BE2-64C2-ED92-7515-0B943677B588}"/>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838C01DC-E041-1CBB-AA09-AE7BD06E2755}"/>
              </a:ext>
            </a:extLst>
          </p:cNvPr>
          <p:cNvSpPr>
            <a:spLocks noGrp="1"/>
          </p:cNvSpPr>
          <p:nvPr>
            <p:ph type="sldNum" sz="quarter" idx="12"/>
          </p:nvPr>
        </p:nvSpPr>
        <p:spPr/>
        <p:txBody>
          <a:bodyPr/>
          <a:lstStyle/>
          <a:p>
            <a:fld id="{D5D64311-2522-477B-8D07-5C1D5CBB8559}" type="slidenum">
              <a:rPr kumimoji="1" lang="ja-JP" altLang="en-US" smtClean="0"/>
              <a:t>29</a:t>
            </a:fld>
            <a:endParaRPr kumimoji="1" lang="ja-JP" altLang="en-US"/>
          </a:p>
        </p:txBody>
      </p:sp>
      <p:sp>
        <p:nvSpPr>
          <p:cNvPr id="6" name="正方形/長方形 5">
            <a:extLst>
              <a:ext uri="{FF2B5EF4-FFF2-40B4-BE49-F238E27FC236}">
                <a16:creationId xmlns:a16="http://schemas.microsoft.com/office/drawing/2014/main" id="{5F9BAA8C-4EB9-E080-2C5A-41B6311FF32C}"/>
              </a:ext>
            </a:extLst>
          </p:cNvPr>
          <p:cNvSpPr/>
          <p:nvPr/>
        </p:nvSpPr>
        <p:spPr>
          <a:xfrm>
            <a:off x="9362209" y="1153391"/>
            <a:ext cx="301336" cy="1943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ja-JP" altLang="en-US" sz="1400" dirty="0"/>
              <a:t>公開された脆弱性情報</a:t>
            </a:r>
            <a:endParaRPr kumimoji="1" lang="ja-JP" altLang="en-US" sz="1400" dirty="0"/>
          </a:p>
        </p:txBody>
      </p:sp>
      <p:sp>
        <p:nvSpPr>
          <p:cNvPr id="7" name="正方形/長方形 6">
            <a:extLst>
              <a:ext uri="{FF2B5EF4-FFF2-40B4-BE49-F238E27FC236}">
                <a16:creationId xmlns:a16="http://schemas.microsoft.com/office/drawing/2014/main" id="{0673112C-3CA8-9755-ED75-D89CB9ED6D20}"/>
              </a:ext>
            </a:extLst>
          </p:cNvPr>
          <p:cNvSpPr/>
          <p:nvPr/>
        </p:nvSpPr>
        <p:spPr>
          <a:xfrm>
            <a:off x="9757969" y="2223655"/>
            <a:ext cx="301336" cy="87283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ja-JP" altLang="en-US" sz="1400" dirty="0"/>
              <a:t>保有資産</a:t>
            </a:r>
            <a:endParaRPr kumimoji="1" lang="ja-JP" altLang="en-US" sz="1400" dirty="0"/>
          </a:p>
        </p:txBody>
      </p:sp>
      <p:sp>
        <p:nvSpPr>
          <p:cNvPr id="8" name="正方形/長方形 7">
            <a:extLst>
              <a:ext uri="{FF2B5EF4-FFF2-40B4-BE49-F238E27FC236}">
                <a16:creationId xmlns:a16="http://schemas.microsoft.com/office/drawing/2014/main" id="{DCD26C54-FFA3-EFDE-E9BA-0BB3EBE921D5}"/>
              </a:ext>
            </a:extLst>
          </p:cNvPr>
          <p:cNvSpPr/>
          <p:nvPr/>
        </p:nvSpPr>
        <p:spPr>
          <a:xfrm>
            <a:off x="10154615" y="2436667"/>
            <a:ext cx="301336" cy="65982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t>要対処</a:t>
            </a:r>
          </a:p>
        </p:txBody>
      </p:sp>
      <p:sp>
        <p:nvSpPr>
          <p:cNvPr id="9" name="右中かっこ 8">
            <a:extLst>
              <a:ext uri="{FF2B5EF4-FFF2-40B4-BE49-F238E27FC236}">
                <a16:creationId xmlns:a16="http://schemas.microsoft.com/office/drawing/2014/main" id="{903B78AB-EE68-DC5D-EFF2-86D8A4BBC946}"/>
              </a:ext>
            </a:extLst>
          </p:cNvPr>
          <p:cNvSpPr/>
          <p:nvPr/>
        </p:nvSpPr>
        <p:spPr>
          <a:xfrm>
            <a:off x="10551261" y="2223655"/>
            <a:ext cx="301336" cy="8728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2B0AA66-0F54-5D9C-53A7-1A4CE61C6909}"/>
              </a:ext>
            </a:extLst>
          </p:cNvPr>
          <p:cNvSpPr txBox="1"/>
          <p:nvPr/>
        </p:nvSpPr>
        <p:spPr>
          <a:xfrm>
            <a:off x="10867201" y="1931267"/>
            <a:ext cx="1241346"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資産情報で対象を絞る</a:t>
            </a:r>
          </a:p>
        </p:txBody>
      </p:sp>
      <p:pic>
        <p:nvPicPr>
          <p:cNvPr id="12" name="図 11">
            <a:extLst>
              <a:ext uri="{FF2B5EF4-FFF2-40B4-BE49-F238E27FC236}">
                <a16:creationId xmlns:a16="http://schemas.microsoft.com/office/drawing/2014/main" id="{5DE57552-9CD1-2034-5CD1-A3B63C634837}"/>
              </a:ext>
            </a:extLst>
          </p:cNvPr>
          <p:cNvPicPr>
            <a:picLocks noChangeAspect="1"/>
          </p:cNvPicPr>
          <p:nvPr/>
        </p:nvPicPr>
        <p:blipFill>
          <a:blip r:embed="rId2"/>
          <a:stretch>
            <a:fillRect/>
          </a:stretch>
        </p:blipFill>
        <p:spPr>
          <a:xfrm>
            <a:off x="10963499" y="2516042"/>
            <a:ext cx="762107" cy="604922"/>
          </a:xfrm>
          <a:prstGeom prst="rect">
            <a:avLst/>
          </a:prstGeom>
        </p:spPr>
      </p:pic>
    </p:spTree>
    <p:extLst>
      <p:ext uri="{BB962C8B-B14F-4D97-AF65-F5344CB8AC3E}">
        <p14:creationId xmlns:p14="http://schemas.microsoft.com/office/powerpoint/2010/main" val="290294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1C51C-8CFC-D51D-A900-EAA44EF2AFA3}"/>
              </a:ext>
            </a:extLst>
          </p:cNvPr>
          <p:cNvSpPr>
            <a:spLocks noGrp="1"/>
          </p:cNvSpPr>
          <p:nvPr>
            <p:ph type="title"/>
          </p:nvPr>
        </p:nvSpPr>
        <p:spPr/>
        <p:txBody>
          <a:bodyPr/>
          <a:lstStyle/>
          <a:p>
            <a:r>
              <a:rPr lang="en-US" altLang="ja-JP" dirty="0"/>
              <a:t>About Me</a:t>
            </a:r>
            <a:endParaRPr kumimoji="1" lang="ja-JP" altLang="en-US" dirty="0"/>
          </a:p>
        </p:txBody>
      </p:sp>
      <p:sp>
        <p:nvSpPr>
          <p:cNvPr id="3" name="コンテンツ プレースホルダー 2">
            <a:extLst>
              <a:ext uri="{FF2B5EF4-FFF2-40B4-BE49-F238E27FC236}">
                <a16:creationId xmlns:a16="http://schemas.microsoft.com/office/drawing/2014/main" id="{E3BF0EFD-8899-08E3-88C9-43413D2A8239}"/>
              </a:ext>
            </a:extLst>
          </p:cNvPr>
          <p:cNvSpPr>
            <a:spLocks noGrp="1"/>
          </p:cNvSpPr>
          <p:nvPr>
            <p:ph idx="1"/>
          </p:nvPr>
        </p:nvSpPr>
        <p:spPr/>
        <p:txBody>
          <a:bodyPr>
            <a:normAutofit fontScale="55000" lnSpcReduction="20000"/>
          </a:bodyPr>
          <a:lstStyle/>
          <a:p>
            <a:pPr marL="0" indent="0">
              <a:buNone/>
            </a:pPr>
            <a:r>
              <a:rPr kumimoji="1" lang="en-US" altLang="ja-JP" sz="5100" dirty="0"/>
              <a:t>hogehuga</a:t>
            </a:r>
            <a:r>
              <a:rPr kumimoji="1" lang="ja-JP" altLang="en-US" sz="5100" dirty="0"/>
              <a:t>（</a:t>
            </a:r>
            <a:r>
              <a:rPr kumimoji="1" lang="en-US" altLang="ja-JP" sz="5100" dirty="0"/>
              <a:t>INOUE Kei</a:t>
            </a:r>
            <a:r>
              <a:rPr kumimoji="1" lang="ja-JP" altLang="en-US" sz="5100" dirty="0"/>
              <a:t>）</a:t>
            </a:r>
            <a:endParaRPr kumimoji="1" lang="en-US" altLang="ja-JP" sz="5100" dirty="0"/>
          </a:p>
          <a:p>
            <a:endParaRPr kumimoji="1" lang="en-US" altLang="ja-JP" dirty="0"/>
          </a:p>
          <a:p>
            <a:r>
              <a:rPr kumimoji="1" lang="ja-JP" altLang="en-US" dirty="0"/>
              <a:t>脆弱性対応研究会主催</a:t>
            </a:r>
            <a:endParaRPr kumimoji="1" lang="en-US" altLang="ja-JP" dirty="0"/>
          </a:p>
          <a:p>
            <a:pPr lvl="1">
              <a:buFont typeface="Wingdings" panose="05000000000000000000" pitchFamily="2" charset="2"/>
              <a:buChar char="Ø"/>
            </a:pPr>
            <a:r>
              <a:rPr lang="ja-JP" altLang="en-US" dirty="0"/>
              <a:t>一応、研究会の中の勉強会が</a:t>
            </a:r>
            <a:r>
              <a:rPr lang="en-US" altLang="ja-JP" dirty="0"/>
              <a:t>”</a:t>
            </a:r>
            <a:r>
              <a:rPr lang="ja-JP" altLang="en-US" dirty="0"/>
              <a:t>脆弱性対応勉強会</a:t>
            </a:r>
            <a:r>
              <a:rPr lang="en-US" altLang="ja-JP" dirty="0"/>
              <a:t>”</a:t>
            </a:r>
          </a:p>
          <a:p>
            <a:r>
              <a:rPr lang="ja-JP" altLang="en-US" dirty="0"/>
              <a:t>趣味</a:t>
            </a:r>
            <a:endParaRPr lang="en-US" altLang="ja-JP" dirty="0"/>
          </a:p>
          <a:p>
            <a:pPr lvl="1">
              <a:buFont typeface="Wingdings" panose="05000000000000000000" pitchFamily="2" charset="2"/>
              <a:buChar char="Ø"/>
            </a:pPr>
            <a:r>
              <a:rPr lang="ja-JP" altLang="en-US" dirty="0"/>
              <a:t>バイク、水風呂</a:t>
            </a:r>
            <a:endParaRPr lang="en-US" altLang="ja-JP" dirty="0"/>
          </a:p>
          <a:p>
            <a:r>
              <a:rPr lang="ja-JP" altLang="en-US" dirty="0"/>
              <a:t>経歴等</a:t>
            </a:r>
            <a:endParaRPr lang="en-US" altLang="ja-JP" dirty="0"/>
          </a:p>
          <a:p>
            <a:pPr lvl="1">
              <a:buFont typeface="Wingdings" panose="05000000000000000000" pitchFamily="2" charset="2"/>
              <a:buChar char="Ø"/>
            </a:pPr>
            <a:r>
              <a:rPr lang="ja-JP" altLang="en-US" dirty="0"/>
              <a:t>非</a:t>
            </a:r>
            <a:r>
              <a:rPr lang="en-US" altLang="ja-JP" dirty="0"/>
              <a:t>IT</a:t>
            </a:r>
            <a:r>
              <a:rPr lang="ja-JP" altLang="en-US" dirty="0"/>
              <a:t>企業の情報システム部で、運用及び開発</a:t>
            </a:r>
            <a:endParaRPr lang="en-US" altLang="ja-JP" dirty="0"/>
          </a:p>
          <a:p>
            <a:pPr lvl="1">
              <a:buFont typeface="Wingdings" panose="05000000000000000000" pitchFamily="2" charset="2"/>
              <a:buChar char="Ø"/>
            </a:pPr>
            <a:r>
              <a:rPr lang="en-US" altLang="ja-JP" dirty="0"/>
              <a:t>MSP(Managed Service Provider)</a:t>
            </a:r>
            <a:r>
              <a:rPr lang="ja-JP" altLang="en-US" dirty="0"/>
              <a:t>で、ユーザ企業のシステム運用や提案、構築</a:t>
            </a:r>
            <a:endParaRPr lang="en-US" altLang="ja-JP" dirty="0"/>
          </a:p>
          <a:p>
            <a:pPr lvl="1">
              <a:buFont typeface="Wingdings" panose="05000000000000000000" pitchFamily="2" charset="2"/>
              <a:buChar char="Ø"/>
            </a:pPr>
            <a:r>
              <a:rPr lang="ja-JP" altLang="en-US" dirty="0"/>
              <a:t>某組合で、個人情報を含むシステムの運用、開発</a:t>
            </a:r>
            <a:endParaRPr lang="en-US" altLang="ja-JP" dirty="0"/>
          </a:p>
          <a:p>
            <a:pPr lvl="1">
              <a:buFont typeface="Wingdings" panose="05000000000000000000" pitchFamily="2" charset="2"/>
              <a:buChar char="Ø"/>
            </a:pPr>
            <a:r>
              <a:rPr lang="ja-JP" altLang="en-US" dirty="0"/>
              <a:t>コンサルティング会社で、セキュリティ製品エバンジェリスト、セキュリティコンサル、等</a:t>
            </a:r>
            <a:endParaRPr lang="en-US" altLang="ja-JP" dirty="0"/>
          </a:p>
          <a:p>
            <a:pPr lvl="1">
              <a:buFont typeface="Wingdings" panose="05000000000000000000" pitchFamily="2" charset="2"/>
              <a:buChar char="Ø"/>
            </a:pPr>
            <a:r>
              <a:rPr lang="ja-JP" altLang="en-US" dirty="0"/>
              <a:t>最近</a:t>
            </a:r>
            <a:r>
              <a:rPr lang="en-US" altLang="ja-JP" dirty="0"/>
              <a:t>KDDI</a:t>
            </a:r>
            <a:r>
              <a:rPr lang="ja-JP" altLang="en-US" dirty="0"/>
              <a:t>と話題になっている会社で、脆弱性管理等の研究職</a:t>
            </a:r>
            <a:endParaRPr lang="en-US" altLang="ja-JP" dirty="0"/>
          </a:p>
          <a:p>
            <a:r>
              <a:rPr lang="ja-JP" altLang="en-US" sz="1300" dirty="0"/>
              <a:t>発表歴</a:t>
            </a:r>
            <a:endParaRPr lang="en-US" altLang="ja-JP" sz="1300" dirty="0"/>
          </a:p>
          <a:p>
            <a:pPr lvl="1">
              <a:buFont typeface="Wingdings" panose="05000000000000000000" pitchFamily="2" charset="2"/>
              <a:buChar char="Ø"/>
            </a:pPr>
            <a:r>
              <a:rPr lang="en-US" altLang="ja-JP" sz="1100" dirty="0"/>
              <a:t>Code Blue Open Talks(2022)</a:t>
            </a:r>
          </a:p>
          <a:p>
            <a:pPr lvl="1">
              <a:buFont typeface="Wingdings" panose="05000000000000000000" pitchFamily="2" charset="2"/>
              <a:buChar char="Ø"/>
            </a:pPr>
            <a:r>
              <a:rPr lang="en-US" altLang="ja-JP" sz="1100" dirty="0"/>
              <a:t>Internet Week2023,2024</a:t>
            </a:r>
          </a:p>
          <a:p>
            <a:pPr lvl="1">
              <a:buFont typeface="Wingdings" panose="05000000000000000000" pitchFamily="2" charset="2"/>
              <a:buChar char="Ø"/>
            </a:pPr>
            <a:r>
              <a:rPr lang="en-US" altLang="ja-JP" sz="1100" dirty="0"/>
              <a:t>Internet Week SHOWCASE</a:t>
            </a:r>
            <a:r>
              <a:rPr lang="ja-JP" altLang="en-US" sz="1100" dirty="0"/>
              <a:t> </a:t>
            </a:r>
            <a:r>
              <a:rPr lang="en-US" altLang="ja-JP" sz="1100" dirty="0"/>
              <a:t>IN</a:t>
            </a:r>
            <a:r>
              <a:rPr lang="ja-JP" altLang="en-US" sz="1100" dirty="0"/>
              <a:t> 福岡</a:t>
            </a:r>
            <a:endParaRPr lang="en-US" altLang="ja-JP" sz="1100" dirty="0"/>
          </a:p>
          <a:p>
            <a:pPr lvl="1">
              <a:buFont typeface="Wingdings" panose="05000000000000000000" pitchFamily="2" charset="2"/>
              <a:buChar char="Ø"/>
            </a:pPr>
            <a:r>
              <a:rPr lang="en-US" altLang="ja-JP" sz="1100" dirty="0"/>
              <a:t>NCA Annual Conference 2023,2024</a:t>
            </a:r>
          </a:p>
          <a:p>
            <a:pPr lvl="1">
              <a:buFont typeface="Wingdings" panose="05000000000000000000" pitchFamily="2" charset="2"/>
              <a:buChar char="Ø"/>
            </a:pPr>
            <a:r>
              <a:rPr lang="en-US" altLang="ja-JP" sz="1100" dirty="0"/>
              <a:t>OWASP (</a:t>
            </a:r>
            <a:r>
              <a:rPr lang="en-US" altLang="ja-JP" sz="1100" dirty="0" err="1"/>
              <a:t>Japan|Kansai|Nagoya</a:t>
            </a:r>
            <a:r>
              <a:rPr lang="en-US" altLang="ja-JP" sz="1100" dirty="0"/>
              <a:t>)</a:t>
            </a:r>
          </a:p>
          <a:p>
            <a:pPr lvl="1">
              <a:buFont typeface="Wingdings" panose="05000000000000000000" pitchFamily="2" charset="2"/>
              <a:buChar char="Ø"/>
            </a:pPr>
            <a:r>
              <a:rPr lang="en-US" altLang="ja-JP" sz="1100" dirty="0"/>
              <a:t>Hardening Conference</a:t>
            </a:r>
          </a:p>
          <a:p>
            <a:pPr lvl="1">
              <a:buFont typeface="Wingdings" panose="05000000000000000000" pitchFamily="2" charset="2"/>
              <a:buChar char="Ø"/>
            </a:pPr>
            <a:r>
              <a:rPr lang="ja-JP" altLang="en-US" sz="1100" dirty="0"/>
              <a:t>塩尻サイバーセキュリティ勉強会</a:t>
            </a:r>
            <a:endParaRPr lang="en-US" altLang="ja-JP" sz="1100" dirty="0"/>
          </a:p>
          <a:p>
            <a:pPr lvl="1">
              <a:buFont typeface="Wingdings" panose="05000000000000000000" pitchFamily="2" charset="2"/>
              <a:buChar char="Ø"/>
            </a:pPr>
            <a:r>
              <a:rPr lang="ja-JP" altLang="en-US" sz="1100" dirty="0"/>
              <a:t>脆弱性対応勉強会</a:t>
            </a:r>
            <a:endParaRPr lang="en-US" altLang="ja-JP" sz="1100" dirty="0"/>
          </a:p>
          <a:p>
            <a:r>
              <a:rPr lang="ja-JP" altLang="en-US" sz="1300" dirty="0"/>
              <a:t>その他</a:t>
            </a:r>
            <a:endParaRPr lang="en-US" altLang="ja-JP" sz="1300" dirty="0"/>
          </a:p>
          <a:p>
            <a:pPr lvl="1">
              <a:buFont typeface="Wingdings" panose="05000000000000000000" pitchFamily="2" charset="2"/>
              <a:buChar char="Ø"/>
            </a:pPr>
            <a:r>
              <a:rPr lang="en-US" altLang="ja-JP" sz="1100" dirty="0"/>
              <a:t>ISOG-J WG1 “</a:t>
            </a:r>
            <a:r>
              <a:rPr lang="ja-JP" altLang="en-US" sz="1100" dirty="0"/>
              <a:t>脆弱性トリアージガイドライン作成の手引き</a:t>
            </a:r>
            <a:r>
              <a:rPr lang="en-US" altLang="ja-JP" sz="1100" dirty="0"/>
              <a:t>”</a:t>
            </a:r>
          </a:p>
          <a:p>
            <a:pPr lvl="1">
              <a:buFont typeface="Wingdings" panose="05000000000000000000" pitchFamily="2" charset="2"/>
              <a:buChar char="Ø"/>
            </a:pPr>
            <a:r>
              <a:rPr lang="en-US" altLang="ja-JP" sz="1100" dirty="0"/>
              <a:t>ISOG-J WG1/OWASP “</a:t>
            </a:r>
            <a:r>
              <a:rPr lang="ja-JP" altLang="en-US" sz="1100" dirty="0"/>
              <a:t>セキュリティエンジニアの知識地図</a:t>
            </a:r>
            <a:r>
              <a:rPr lang="en-US" altLang="ja-JP" sz="1100" dirty="0"/>
              <a:t>”</a:t>
            </a:r>
          </a:p>
          <a:p>
            <a:pPr lvl="1">
              <a:buFont typeface="Wingdings" panose="05000000000000000000" pitchFamily="2" charset="2"/>
              <a:buChar char="Ø"/>
            </a:pPr>
            <a:r>
              <a:rPr lang="en-US" altLang="ja-JP" sz="1100" dirty="0"/>
              <a:t>ISOG-J WG6 “</a:t>
            </a:r>
            <a:r>
              <a:rPr lang="ja-JP" altLang="en-US" sz="1100" dirty="0"/>
              <a:t>セキュリティ対応組織の教科書 第</a:t>
            </a:r>
            <a:r>
              <a:rPr lang="en-US" altLang="ja-JP" sz="1100" dirty="0"/>
              <a:t>3.x</a:t>
            </a:r>
            <a:r>
              <a:rPr lang="ja-JP" altLang="en-US" sz="1100" dirty="0"/>
              <a:t>版</a:t>
            </a:r>
            <a:r>
              <a:rPr lang="en-US" altLang="ja-JP" sz="1100" dirty="0"/>
              <a:t>”</a:t>
            </a:r>
          </a:p>
        </p:txBody>
      </p:sp>
      <p:pic>
        <p:nvPicPr>
          <p:cNvPr id="5" name="図 4">
            <a:extLst>
              <a:ext uri="{FF2B5EF4-FFF2-40B4-BE49-F238E27FC236}">
                <a16:creationId xmlns:a16="http://schemas.microsoft.com/office/drawing/2014/main" id="{E7FF4AD0-DE33-9B45-824D-F458270CB76C}"/>
              </a:ext>
            </a:extLst>
          </p:cNvPr>
          <p:cNvPicPr>
            <a:picLocks noChangeAspect="1"/>
          </p:cNvPicPr>
          <p:nvPr/>
        </p:nvPicPr>
        <p:blipFill>
          <a:blip r:embed="rId2"/>
          <a:stretch>
            <a:fillRect/>
          </a:stretch>
        </p:blipFill>
        <p:spPr>
          <a:xfrm>
            <a:off x="7022782" y="1235426"/>
            <a:ext cx="4715331" cy="1058544"/>
          </a:xfrm>
          <a:prstGeom prst="rect">
            <a:avLst/>
          </a:prstGeom>
          <a:ln>
            <a:noFill/>
          </a:ln>
          <a:effectLst>
            <a:outerShdw blurRad="190500" algn="tl" rotWithShape="0">
              <a:srgbClr val="000000">
                <a:alpha val="70000"/>
              </a:srgbClr>
            </a:outerShdw>
          </a:effectLst>
        </p:spPr>
      </p:pic>
      <p:sp>
        <p:nvSpPr>
          <p:cNvPr id="6" name="テキスト ボックス 5">
            <a:extLst>
              <a:ext uri="{FF2B5EF4-FFF2-40B4-BE49-F238E27FC236}">
                <a16:creationId xmlns:a16="http://schemas.microsoft.com/office/drawing/2014/main" id="{6DC71DF3-DDCA-2574-B5DD-6B91B9F48CEC}"/>
              </a:ext>
            </a:extLst>
          </p:cNvPr>
          <p:cNvSpPr txBox="1"/>
          <p:nvPr/>
        </p:nvSpPr>
        <p:spPr>
          <a:xfrm>
            <a:off x="7022781" y="2370282"/>
            <a:ext cx="4715331" cy="307777"/>
          </a:xfrm>
          <a:prstGeom prst="rect">
            <a:avLst/>
          </a:prstGeom>
          <a:noFill/>
        </p:spPr>
        <p:txBody>
          <a:bodyPr wrap="square" rtlCol="0">
            <a:spAutoFit/>
          </a:bodyPr>
          <a:lstStyle/>
          <a:p>
            <a:pPr algn="ctr"/>
            <a:r>
              <a:rPr kumimoji="1" lang="en-US" altLang="ja-JP" sz="1400" dirty="0">
                <a:hlinkClick r:id="rId3"/>
              </a:rPr>
              <a:t>https://zeijyakuseitaioukenkyukai.connpass.com/</a:t>
            </a:r>
            <a:endParaRPr kumimoji="1" lang="ja-JP" altLang="en-US" sz="1400" dirty="0"/>
          </a:p>
        </p:txBody>
      </p:sp>
      <p:pic>
        <p:nvPicPr>
          <p:cNvPr id="8" name="図 7">
            <a:extLst>
              <a:ext uri="{FF2B5EF4-FFF2-40B4-BE49-F238E27FC236}">
                <a16:creationId xmlns:a16="http://schemas.microsoft.com/office/drawing/2014/main" id="{DA1C7D14-7702-A75B-E729-B17B27BF87E1}"/>
              </a:ext>
            </a:extLst>
          </p:cNvPr>
          <p:cNvPicPr>
            <a:picLocks noChangeAspect="1"/>
          </p:cNvPicPr>
          <p:nvPr/>
        </p:nvPicPr>
        <p:blipFill>
          <a:blip r:embed="rId4"/>
          <a:stretch>
            <a:fillRect/>
          </a:stretch>
        </p:blipFill>
        <p:spPr>
          <a:xfrm>
            <a:off x="9146950" y="3501767"/>
            <a:ext cx="2591162" cy="581106"/>
          </a:xfrm>
          <a:prstGeom prst="rect">
            <a:avLst/>
          </a:prstGeom>
          <a:ln>
            <a:noFill/>
          </a:ln>
          <a:effectLst>
            <a:outerShdw blurRad="190500" algn="tl" rotWithShape="0">
              <a:srgbClr val="000000">
                <a:alpha val="70000"/>
              </a:srgbClr>
            </a:outerShdw>
          </a:effectLst>
        </p:spPr>
      </p:pic>
      <p:sp>
        <p:nvSpPr>
          <p:cNvPr id="9" name="テキスト ボックス 8">
            <a:extLst>
              <a:ext uri="{FF2B5EF4-FFF2-40B4-BE49-F238E27FC236}">
                <a16:creationId xmlns:a16="http://schemas.microsoft.com/office/drawing/2014/main" id="{B19F0492-D8FC-EEBB-8954-122424D3A7DB}"/>
              </a:ext>
            </a:extLst>
          </p:cNvPr>
          <p:cNvSpPr txBox="1"/>
          <p:nvPr/>
        </p:nvSpPr>
        <p:spPr>
          <a:xfrm>
            <a:off x="6450497" y="4163647"/>
            <a:ext cx="5450402" cy="307777"/>
          </a:xfrm>
          <a:prstGeom prst="rect">
            <a:avLst/>
          </a:prstGeom>
          <a:noFill/>
        </p:spPr>
        <p:txBody>
          <a:bodyPr wrap="square" rtlCol="0">
            <a:spAutoFit/>
          </a:bodyPr>
          <a:lstStyle/>
          <a:p>
            <a:pPr algn="ctr"/>
            <a:r>
              <a:rPr kumimoji="1" lang="en-US" altLang="ja-JP" sz="1400" dirty="0">
                <a:hlinkClick r:id="rId5"/>
              </a:rPr>
              <a:t>https://www.facebook.com/groups/zeijyakuseitaioukenkyukai</a:t>
            </a:r>
            <a:endParaRPr kumimoji="1" lang="ja-JP" altLang="en-US" sz="1400" dirty="0"/>
          </a:p>
        </p:txBody>
      </p:sp>
      <p:pic>
        <p:nvPicPr>
          <p:cNvPr id="11" name="図 10">
            <a:extLst>
              <a:ext uri="{FF2B5EF4-FFF2-40B4-BE49-F238E27FC236}">
                <a16:creationId xmlns:a16="http://schemas.microsoft.com/office/drawing/2014/main" id="{18A5A9B6-D178-8FBC-0137-899CEBE3B434}"/>
              </a:ext>
            </a:extLst>
          </p:cNvPr>
          <p:cNvPicPr>
            <a:picLocks noChangeAspect="1"/>
          </p:cNvPicPr>
          <p:nvPr/>
        </p:nvPicPr>
        <p:blipFill>
          <a:blip r:embed="rId6"/>
          <a:stretch>
            <a:fillRect/>
          </a:stretch>
        </p:blipFill>
        <p:spPr>
          <a:xfrm>
            <a:off x="8842108" y="2861281"/>
            <a:ext cx="2896004" cy="457264"/>
          </a:xfrm>
          <a:prstGeom prst="rect">
            <a:avLst/>
          </a:prstGeom>
          <a:ln>
            <a:noFill/>
          </a:ln>
          <a:effectLst>
            <a:outerShdw blurRad="190500" algn="tl" rotWithShape="0">
              <a:srgbClr val="000000">
                <a:alpha val="70000"/>
              </a:srgbClr>
            </a:outerShdw>
          </a:effectLst>
        </p:spPr>
      </p:pic>
      <p:sp>
        <p:nvSpPr>
          <p:cNvPr id="12" name="テキスト ボックス 11">
            <a:extLst>
              <a:ext uri="{FF2B5EF4-FFF2-40B4-BE49-F238E27FC236}">
                <a16:creationId xmlns:a16="http://schemas.microsoft.com/office/drawing/2014/main" id="{03F280D0-47BA-88E0-E277-3516903FEBE6}"/>
              </a:ext>
            </a:extLst>
          </p:cNvPr>
          <p:cNvSpPr txBox="1"/>
          <p:nvPr/>
        </p:nvSpPr>
        <p:spPr>
          <a:xfrm>
            <a:off x="3477296" y="4968296"/>
            <a:ext cx="8260816" cy="1200329"/>
          </a:xfrm>
          <a:prstGeom prst="rect">
            <a:avLst/>
          </a:prstGeom>
          <a:solidFill>
            <a:schemeClr val="accent2">
              <a:lumMod val="40000"/>
              <a:lumOff val="60000"/>
            </a:schemeClr>
          </a:solidFill>
          <a:ln>
            <a:solidFill>
              <a:srgbClr val="000000"/>
            </a:solidFill>
          </a:ln>
        </p:spPr>
        <p:txBody>
          <a:bodyPr wrap="square" rtlCol="0">
            <a:spAutoFit/>
          </a:bodyPr>
          <a:lstStyle/>
          <a:p>
            <a:r>
              <a:rPr kumimoji="1" lang="ja-JP" altLang="en-US" dirty="0"/>
              <a:t>脆弱性対応勉強会は個人で行っている活動であり、</a:t>
            </a:r>
            <a:r>
              <a:rPr lang="ja-JP" altLang="en-US" dirty="0"/>
              <a:t>会社とは無関係です。</a:t>
            </a:r>
            <a:endParaRPr lang="en-US" altLang="ja-JP" dirty="0"/>
          </a:p>
          <a:p>
            <a:r>
              <a:rPr kumimoji="1" lang="ja-JP" altLang="en-US" dirty="0"/>
              <a:t>私の発言は、会社及び組織を代表する見解ではないことがあります。</a:t>
            </a:r>
            <a:endParaRPr kumimoji="1" lang="en-US" altLang="ja-JP" dirty="0"/>
          </a:p>
          <a:p>
            <a:endParaRPr lang="en-US" altLang="ja-JP" dirty="0"/>
          </a:p>
          <a:p>
            <a:r>
              <a:rPr kumimoji="1" lang="ja-JP" altLang="en-US" dirty="0"/>
              <a:t>間違いや最新の情報は、背中を刺すのではなく、共有いただければ幸いです。</a:t>
            </a:r>
            <a:endParaRPr kumimoji="1" lang="en-US" altLang="ja-JP" dirty="0"/>
          </a:p>
        </p:txBody>
      </p:sp>
      <p:sp>
        <p:nvSpPr>
          <p:cNvPr id="13" name="フッター プレースホルダー 12">
            <a:extLst>
              <a:ext uri="{FF2B5EF4-FFF2-40B4-BE49-F238E27FC236}">
                <a16:creationId xmlns:a16="http://schemas.microsoft.com/office/drawing/2014/main" id="{EED8B908-DA9B-1203-1BEC-EB117785EE9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14" name="スライド番号プレースホルダー 13">
            <a:extLst>
              <a:ext uri="{FF2B5EF4-FFF2-40B4-BE49-F238E27FC236}">
                <a16:creationId xmlns:a16="http://schemas.microsoft.com/office/drawing/2014/main" id="{55CADC82-DA6E-C665-0A74-33073824610D}"/>
              </a:ext>
            </a:extLst>
          </p:cNvPr>
          <p:cNvSpPr>
            <a:spLocks noGrp="1"/>
          </p:cNvSpPr>
          <p:nvPr>
            <p:ph type="sldNum" sz="quarter" idx="12"/>
          </p:nvPr>
        </p:nvSpPr>
        <p:spPr/>
        <p:txBody>
          <a:bodyPr/>
          <a:lstStyle/>
          <a:p>
            <a:fld id="{D5D64311-2522-477B-8D07-5C1D5CBB8559}" type="slidenum">
              <a:rPr kumimoji="1" lang="ja-JP" altLang="en-US" smtClean="0"/>
              <a:t>3</a:t>
            </a:fld>
            <a:endParaRPr kumimoji="1" lang="ja-JP" altLang="en-US"/>
          </a:p>
        </p:txBody>
      </p:sp>
      <p:pic>
        <p:nvPicPr>
          <p:cNvPr id="10" name="図 9" descr="アイコン&#10;&#10;AI によって生成されたコンテンツは間違っている可能性があります。">
            <a:extLst>
              <a:ext uri="{FF2B5EF4-FFF2-40B4-BE49-F238E27FC236}">
                <a16:creationId xmlns:a16="http://schemas.microsoft.com/office/drawing/2014/main" id="{5A09E9C0-2C91-056C-2002-56AF8E9FCA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260" y="1174199"/>
            <a:ext cx="1410237" cy="1410237"/>
          </a:xfrm>
          <a:prstGeom prst="rect">
            <a:avLst/>
          </a:prstGeom>
        </p:spPr>
      </p:pic>
      <p:sp>
        <p:nvSpPr>
          <p:cNvPr id="15" name="テキスト ボックス 14">
            <a:extLst>
              <a:ext uri="{FF2B5EF4-FFF2-40B4-BE49-F238E27FC236}">
                <a16:creationId xmlns:a16="http://schemas.microsoft.com/office/drawing/2014/main" id="{C936383E-33B9-9C15-723E-57D4B2775CA2}"/>
              </a:ext>
            </a:extLst>
          </p:cNvPr>
          <p:cNvSpPr txBox="1"/>
          <p:nvPr/>
        </p:nvSpPr>
        <p:spPr>
          <a:xfrm>
            <a:off x="4588501" y="2584436"/>
            <a:ext cx="2313753" cy="461665"/>
          </a:xfrm>
          <a:prstGeom prst="rect">
            <a:avLst/>
          </a:prstGeom>
          <a:noFill/>
        </p:spPr>
        <p:txBody>
          <a:bodyPr wrap="square" rtlCol="0">
            <a:spAutoFit/>
          </a:bodyPr>
          <a:lstStyle/>
          <a:p>
            <a:pPr algn="ctr"/>
            <a:r>
              <a:rPr kumimoji="1" lang="en-US" altLang="ja-JP" sz="1200" dirty="0"/>
              <a:t>DALLE-E</a:t>
            </a:r>
            <a:r>
              <a:rPr kumimoji="1" lang="ja-JP" altLang="en-US" sz="1200" dirty="0"/>
              <a:t>が表現する</a:t>
            </a:r>
            <a:br>
              <a:rPr lang="en-US" altLang="ja-JP" sz="1200" dirty="0"/>
            </a:br>
            <a:r>
              <a:rPr lang="ja-JP" altLang="en-US" sz="1200" dirty="0"/>
              <a:t>登壇者が後ろから刺される絵</a:t>
            </a:r>
            <a:endParaRPr kumimoji="1" lang="en-US" altLang="ja-JP" sz="1200" dirty="0"/>
          </a:p>
        </p:txBody>
      </p:sp>
    </p:spTree>
    <p:extLst>
      <p:ext uri="{BB962C8B-B14F-4D97-AF65-F5344CB8AC3E}">
        <p14:creationId xmlns:p14="http://schemas.microsoft.com/office/powerpoint/2010/main" val="165421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D7E01-055A-B3DD-8BB7-38056D91B45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3DF1E7E-C679-E58E-38CC-EFDA5B9DA818}"/>
              </a:ext>
            </a:extLst>
          </p:cNvPr>
          <p:cNvSpPr>
            <a:spLocks noGrp="1"/>
          </p:cNvSpPr>
          <p:nvPr>
            <p:ph type="title"/>
          </p:nvPr>
        </p:nvSpPr>
        <p:spPr/>
        <p:txBody>
          <a:bodyPr/>
          <a:lstStyle/>
          <a:p>
            <a:r>
              <a:rPr lang="en-US" altLang="ja-JP" dirty="0"/>
              <a:t>3.</a:t>
            </a:r>
            <a:r>
              <a:rPr lang="ja-JP" altLang="en-US" dirty="0"/>
              <a:t>脆弱性の対応判断</a:t>
            </a:r>
          </a:p>
        </p:txBody>
      </p:sp>
      <p:sp>
        <p:nvSpPr>
          <p:cNvPr id="5" name="テキスト プレースホルダー 4">
            <a:extLst>
              <a:ext uri="{FF2B5EF4-FFF2-40B4-BE49-F238E27FC236}">
                <a16:creationId xmlns:a16="http://schemas.microsoft.com/office/drawing/2014/main" id="{C37C33AC-59EC-E978-1B52-EE6E0715709B}"/>
              </a:ext>
            </a:extLst>
          </p:cNvPr>
          <p:cNvSpPr>
            <a:spLocks noGrp="1"/>
          </p:cNvSpPr>
          <p:nvPr>
            <p:ph type="body" idx="1"/>
          </p:nvPr>
        </p:nvSpPr>
        <p:spPr/>
        <p:txBody>
          <a:bodyPr/>
          <a:lstStyle/>
          <a:p>
            <a:r>
              <a:rPr lang="ja-JP" altLang="en-US" dirty="0"/>
              <a:t>脆弱性について、どのように対応判断を行うかを例示します</a:t>
            </a:r>
          </a:p>
        </p:txBody>
      </p:sp>
      <p:pic>
        <p:nvPicPr>
          <p:cNvPr id="7" name="図 6">
            <a:extLst>
              <a:ext uri="{FF2B5EF4-FFF2-40B4-BE49-F238E27FC236}">
                <a16:creationId xmlns:a16="http://schemas.microsoft.com/office/drawing/2014/main" id="{AE27514E-D39E-82EC-07A2-805F1C66B0B6}"/>
              </a:ext>
            </a:extLst>
          </p:cNvPr>
          <p:cNvPicPr>
            <a:picLocks noChangeAspect="1"/>
          </p:cNvPicPr>
          <p:nvPr/>
        </p:nvPicPr>
        <p:blipFill>
          <a:blip r:embed="rId2"/>
          <a:stretch>
            <a:fillRect/>
          </a:stretch>
        </p:blipFill>
        <p:spPr>
          <a:xfrm>
            <a:off x="9372600" y="4828226"/>
            <a:ext cx="2514326" cy="1288412"/>
          </a:xfrm>
          <a:prstGeom prst="rect">
            <a:avLst/>
          </a:prstGeom>
          <a:ln>
            <a:noFill/>
          </a:ln>
          <a:effectLst>
            <a:outerShdw blurRad="190500" algn="tl" rotWithShape="0">
              <a:srgbClr val="000000">
                <a:alpha val="70000"/>
              </a:srgbClr>
            </a:outerShdw>
          </a:effectLst>
        </p:spPr>
      </p:pic>
      <p:sp>
        <p:nvSpPr>
          <p:cNvPr id="2" name="フッター プレースホルダー 1">
            <a:extLst>
              <a:ext uri="{FF2B5EF4-FFF2-40B4-BE49-F238E27FC236}">
                <a16:creationId xmlns:a16="http://schemas.microsoft.com/office/drawing/2014/main" id="{7521778B-851F-6089-5DE5-4F94FDF5623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3" name="スライド番号プレースホルダー 2">
            <a:extLst>
              <a:ext uri="{FF2B5EF4-FFF2-40B4-BE49-F238E27FC236}">
                <a16:creationId xmlns:a16="http://schemas.microsoft.com/office/drawing/2014/main" id="{207C73FF-FFA4-1F77-4D2E-212FDA98094D}"/>
              </a:ext>
            </a:extLst>
          </p:cNvPr>
          <p:cNvSpPr>
            <a:spLocks noGrp="1"/>
          </p:cNvSpPr>
          <p:nvPr>
            <p:ph type="sldNum" sz="quarter" idx="12"/>
          </p:nvPr>
        </p:nvSpPr>
        <p:spPr/>
        <p:txBody>
          <a:bodyPr/>
          <a:lstStyle/>
          <a:p>
            <a:fld id="{D5D64311-2522-477B-8D07-5C1D5CBB8559}" type="slidenum">
              <a:rPr kumimoji="1" lang="ja-JP" altLang="en-US" smtClean="0"/>
              <a:t>30</a:t>
            </a:fld>
            <a:endParaRPr kumimoji="1" lang="ja-JP" altLang="en-US"/>
          </a:p>
        </p:txBody>
      </p:sp>
    </p:spTree>
    <p:extLst>
      <p:ext uri="{BB962C8B-B14F-4D97-AF65-F5344CB8AC3E}">
        <p14:creationId xmlns:p14="http://schemas.microsoft.com/office/powerpoint/2010/main" val="353742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81D7C85-9FD8-592C-F3D8-FB607027CC10}"/>
              </a:ext>
            </a:extLst>
          </p:cNvPr>
          <p:cNvSpPr>
            <a:spLocks noGrp="1"/>
          </p:cNvSpPr>
          <p:nvPr>
            <p:ph type="title"/>
          </p:nvPr>
        </p:nvSpPr>
        <p:spPr/>
        <p:txBody>
          <a:bodyPr/>
          <a:lstStyle/>
          <a:p>
            <a:r>
              <a:rPr lang="ja-JP" altLang="en-US" dirty="0"/>
              <a:t>脆弱性対応の判断</a:t>
            </a:r>
          </a:p>
        </p:txBody>
      </p:sp>
      <p:sp>
        <p:nvSpPr>
          <p:cNvPr id="7" name="コンテンツ プレースホルダー 6">
            <a:extLst>
              <a:ext uri="{FF2B5EF4-FFF2-40B4-BE49-F238E27FC236}">
                <a16:creationId xmlns:a16="http://schemas.microsoft.com/office/drawing/2014/main" id="{0E3D2A73-8A4B-E982-FAB9-78F173F5E372}"/>
              </a:ext>
            </a:extLst>
          </p:cNvPr>
          <p:cNvSpPr>
            <a:spLocks noGrp="1"/>
          </p:cNvSpPr>
          <p:nvPr>
            <p:ph idx="1"/>
          </p:nvPr>
        </p:nvSpPr>
        <p:spPr/>
        <p:txBody>
          <a:bodyPr>
            <a:normAutofit fontScale="92500" lnSpcReduction="20000"/>
          </a:bodyPr>
          <a:lstStyle/>
          <a:p>
            <a:pPr marL="0" indent="0">
              <a:buNone/>
            </a:pPr>
            <a:r>
              <a:rPr lang="ja-JP" altLang="en-US" dirty="0"/>
              <a:t>脆弱性すべてに対応できれば良いですが、現実的には一度にすべての対応をすることはできません。その為、対硫黄の優先順位をつける「脆弱性トリアージ」を行う事が必要になります。</a:t>
            </a:r>
            <a:endParaRPr lang="en-US" altLang="ja-JP" dirty="0"/>
          </a:p>
          <a:p>
            <a:pPr marL="0" indent="0">
              <a:buNone/>
            </a:pPr>
            <a:r>
              <a:rPr lang="ja-JP" altLang="en-US" dirty="0"/>
              <a:t>これは一般的に、事業へのリスクに注視して優先順位をつけることになり、リスクは以下のように考えます。</a:t>
            </a:r>
            <a:endParaRPr lang="en-US" altLang="ja-JP" dirty="0"/>
          </a:p>
          <a:p>
            <a:pPr marL="0" indent="0">
              <a:buNone/>
            </a:pPr>
            <a:endParaRPr lang="en-US" altLang="ja-JP" dirty="0"/>
          </a:p>
          <a:p>
            <a:r>
              <a:rPr lang="ja-JP" altLang="en-US" dirty="0"/>
              <a:t>リスク＝発生可能性</a:t>
            </a:r>
            <a:r>
              <a:rPr lang="en-US" altLang="ja-JP" dirty="0"/>
              <a:t>x</a:t>
            </a:r>
            <a:r>
              <a:rPr lang="ja-JP" altLang="en-US" dirty="0"/>
              <a:t>影響度</a:t>
            </a:r>
            <a:br>
              <a:rPr lang="en-US" altLang="ja-JP" dirty="0"/>
            </a:br>
            <a:r>
              <a:rPr lang="en-US" altLang="ja-JP" dirty="0"/>
              <a:t>=</a:t>
            </a:r>
            <a:r>
              <a:rPr lang="ja-JP" altLang="en-US" dirty="0"/>
              <a:t>脆弱性</a:t>
            </a:r>
            <a:r>
              <a:rPr lang="en-US" altLang="ja-JP" dirty="0"/>
              <a:t>x</a:t>
            </a:r>
            <a:r>
              <a:rPr lang="ja-JP" altLang="en-US" dirty="0"/>
              <a:t>脅威</a:t>
            </a:r>
            <a:r>
              <a:rPr lang="en-US" altLang="ja-JP" dirty="0"/>
              <a:t>x</a:t>
            </a:r>
            <a:r>
              <a:rPr lang="ja-JP" altLang="en-US" dirty="0"/>
              <a:t>価値（</a:t>
            </a:r>
            <a:r>
              <a:rPr lang="en-US" altLang="ja-JP" dirty="0"/>
              <a:t>Threat x Vulnerability x Impact</a:t>
            </a:r>
            <a:r>
              <a:rPr lang="ja-JP" altLang="en-US" dirty="0"/>
              <a:t>）</a:t>
            </a:r>
            <a:endParaRPr lang="en-US" altLang="ja-JP" dirty="0"/>
          </a:p>
          <a:p>
            <a:pPr lvl="1">
              <a:buFont typeface="Wingdings" panose="05000000000000000000" pitchFamily="2" charset="2"/>
              <a:buChar char="Ø"/>
            </a:pPr>
            <a:r>
              <a:rPr lang="ja-JP" altLang="en-US" dirty="0"/>
              <a:t>脆弱性</a:t>
            </a:r>
            <a:r>
              <a:rPr lang="en-US" altLang="ja-JP" dirty="0"/>
              <a:t>		</a:t>
            </a:r>
            <a:r>
              <a:rPr lang="ja-JP" altLang="en-US" dirty="0"/>
              <a:t>：脆弱性それ自体の価値。</a:t>
            </a:r>
            <a:r>
              <a:rPr lang="en-US" altLang="ja-JP" dirty="0"/>
              <a:t>CVSS Base Score</a:t>
            </a:r>
            <a:r>
              <a:rPr lang="ja-JP" altLang="en-US" dirty="0"/>
              <a:t>等。</a:t>
            </a:r>
            <a:endParaRPr lang="en-US" altLang="ja-JP" dirty="0"/>
          </a:p>
          <a:p>
            <a:pPr lvl="1">
              <a:buFont typeface="Wingdings" panose="05000000000000000000" pitchFamily="2" charset="2"/>
              <a:buChar char="Ø"/>
            </a:pPr>
            <a:r>
              <a:rPr lang="ja-JP" altLang="en-US" dirty="0"/>
              <a:t>脅威</a:t>
            </a:r>
            <a:r>
              <a:rPr lang="en-US" altLang="ja-JP" dirty="0"/>
              <a:t>		</a:t>
            </a:r>
            <a:r>
              <a:rPr lang="ja-JP" altLang="en-US" dirty="0"/>
              <a:t>：脆弱性を利用されるかどうか。システム構成や</a:t>
            </a:r>
            <a:r>
              <a:rPr lang="en-US" altLang="ja-JP" dirty="0"/>
              <a:t>EPSS</a:t>
            </a:r>
            <a:r>
              <a:rPr lang="ja-JP" altLang="en-US" dirty="0"/>
              <a:t>等。</a:t>
            </a:r>
            <a:endParaRPr lang="en-US" altLang="ja-JP" dirty="0"/>
          </a:p>
          <a:p>
            <a:pPr lvl="1">
              <a:buFont typeface="Wingdings" panose="05000000000000000000" pitchFamily="2" charset="2"/>
              <a:buChar char="Ø"/>
            </a:pPr>
            <a:r>
              <a:rPr lang="ja-JP" altLang="en-US" dirty="0"/>
              <a:t>価値（影響）</a:t>
            </a:r>
            <a:r>
              <a:rPr lang="en-US" altLang="ja-JP" dirty="0"/>
              <a:t>	</a:t>
            </a:r>
            <a:r>
              <a:rPr lang="ja-JP" altLang="en-US" dirty="0"/>
              <a:t>：システムの持つ価値。保有情報や事業継続性への影響等。</a:t>
            </a:r>
            <a:endParaRPr lang="en-US" altLang="ja-JP" dirty="0"/>
          </a:p>
          <a:p>
            <a:pPr lvl="1"/>
            <a:endParaRPr lang="en-US" altLang="ja-JP" dirty="0"/>
          </a:p>
          <a:p>
            <a:pPr marL="0" indent="0">
              <a:buNone/>
            </a:pPr>
            <a:r>
              <a:rPr lang="ja-JP" altLang="en-US" dirty="0"/>
              <a:t>リスクが低いと判断したとしても、その脆弱性を無視してよいわけではない点に注意が必要です。</a:t>
            </a:r>
            <a:endParaRPr lang="en-US" altLang="ja-JP" dirty="0"/>
          </a:p>
        </p:txBody>
      </p:sp>
      <p:sp>
        <p:nvSpPr>
          <p:cNvPr id="4" name="フッター プレースホルダー 3">
            <a:extLst>
              <a:ext uri="{FF2B5EF4-FFF2-40B4-BE49-F238E27FC236}">
                <a16:creationId xmlns:a16="http://schemas.microsoft.com/office/drawing/2014/main" id="{A513C83D-2C82-2D68-AEFE-B094A4E2F67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5B85DCFC-8B2F-1D1D-CB87-C23AFD7754AD}"/>
              </a:ext>
            </a:extLst>
          </p:cNvPr>
          <p:cNvSpPr>
            <a:spLocks noGrp="1"/>
          </p:cNvSpPr>
          <p:nvPr>
            <p:ph type="sldNum" sz="quarter" idx="12"/>
          </p:nvPr>
        </p:nvSpPr>
        <p:spPr/>
        <p:txBody>
          <a:bodyPr/>
          <a:lstStyle/>
          <a:p>
            <a:fld id="{D5D64311-2522-477B-8D07-5C1D5CBB8559}" type="slidenum">
              <a:rPr kumimoji="1" lang="ja-JP" altLang="en-US" smtClean="0"/>
              <a:t>31</a:t>
            </a:fld>
            <a:endParaRPr kumimoji="1" lang="ja-JP" altLang="en-US"/>
          </a:p>
        </p:txBody>
      </p:sp>
      <p:sp>
        <p:nvSpPr>
          <p:cNvPr id="2" name="四角形: 角を丸くする 1">
            <a:extLst>
              <a:ext uri="{FF2B5EF4-FFF2-40B4-BE49-F238E27FC236}">
                <a16:creationId xmlns:a16="http://schemas.microsoft.com/office/drawing/2014/main" id="{D89382AC-1240-7144-1E4B-53A64C227E31}"/>
              </a:ext>
            </a:extLst>
          </p:cNvPr>
          <p:cNvSpPr/>
          <p:nvPr/>
        </p:nvSpPr>
        <p:spPr>
          <a:xfrm>
            <a:off x="11009365" y="3248865"/>
            <a:ext cx="885544" cy="360000"/>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rgbClr val="FFFFFF"/>
                </a:solidFill>
                <a:latin typeface="メイリオ" panose="020B0604030504040204" pitchFamily="50" charset="-128"/>
                <a:ea typeface="メイリオ" panose="020B0604030504040204" pitchFamily="50" charset="-128"/>
              </a:rPr>
              <a:t>価値</a:t>
            </a:r>
          </a:p>
        </p:txBody>
      </p:sp>
      <p:sp>
        <p:nvSpPr>
          <p:cNvPr id="3" name="四角形: 角を丸くする 2">
            <a:extLst>
              <a:ext uri="{FF2B5EF4-FFF2-40B4-BE49-F238E27FC236}">
                <a16:creationId xmlns:a16="http://schemas.microsoft.com/office/drawing/2014/main" id="{1E990176-BE13-E4EF-7322-2F48DBDB447F}"/>
              </a:ext>
            </a:extLst>
          </p:cNvPr>
          <p:cNvSpPr/>
          <p:nvPr/>
        </p:nvSpPr>
        <p:spPr>
          <a:xfrm>
            <a:off x="7891443" y="2627696"/>
            <a:ext cx="885544" cy="360000"/>
          </a:xfrm>
          <a:prstGeom prst="roundRect">
            <a:avLst>
              <a:gd name="adj" fmla="val 50000"/>
            </a:avLst>
          </a:prstGeom>
          <a:solidFill>
            <a:srgbClr val="C91823"/>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rgbClr val="FFFFFF"/>
                </a:solidFill>
                <a:latin typeface="メイリオ" panose="020B0604030504040204" pitchFamily="50" charset="-128"/>
                <a:ea typeface="メイリオ" panose="020B0604030504040204" pitchFamily="50" charset="-128"/>
              </a:rPr>
              <a:t>リスク</a:t>
            </a:r>
          </a:p>
        </p:txBody>
      </p:sp>
      <p:sp>
        <p:nvSpPr>
          <p:cNvPr id="8" name="四角形: 角を丸くする 7">
            <a:extLst>
              <a:ext uri="{FF2B5EF4-FFF2-40B4-BE49-F238E27FC236}">
                <a16:creationId xmlns:a16="http://schemas.microsoft.com/office/drawing/2014/main" id="{77643AF4-717F-81DA-7F50-96561325CF99}"/>
              </a:ext>
            </a:extLst>
          </p:cNvPr>
          <p:cNvSpPr/>
          <p:nvPr/>
        </p:nvSpPr>
        <p:spPr>
          <a:xfrm>
            <a:off x="9404877" y="2611384"/>
            <a:ext cx="885544" cy="360000"/>
          </a:xfrm>
          <a:prstGeom prst="roundRect">
            <a:avLst>
              <a:gd name="adj" fmla="val 50000"/>
            </a:avLst>
          </a:prstGeom>
          <a:solidFill>
            <a:srgbClr val="003C6E"/>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chemeClr val="bg1"/>
                </a:solidFill>
                <a:latin typeface="メイリオ" panose="020B0604030504040204" pitchFamily="50" charset="-128"/>
                <a:ea typeface="メイリオ" panose="020B0604030504040204" pitchFamily="50" charset="-128"/>
              </a:rPr>
              <a:t>発生可能性</a:t>
            </a:r>
          </a:p>
        </p:txBody>
      </p:sp>
      <p:sp>
        <p:nvSpPr>
          <p:cNvPr id="9" name="四角形: 角を丸くする 8">
            <a:extLst>
              <a:ext uri="{FF2B5EF4-FFF2-40B4-BE49-F238E27FC236}">
                <a16:creationId xmlns:a16="http://schemas.microsoft.com/office/drawing/2014/main" id="{76F1DAE7-69B8-45C5-DBAF-C1C98EB9EB6C}"/>
              </a:ext>
            </a:extLst>
          </p:cNvPr>
          <p:cNvSpPr/>
          <p:nvPr/>
        </p:nvSpPr>
        <p:spPr>
          <a:xfrm>
            <a:off x="11015354" y="2611384"/>
            <a:ext cx="885544" cy="360000"/>
          </a:xfrm>
          <a:prstGeom prst="roundRect">
            <a:avLst>
              <a:gd name="adj" fmla="val 50000"/>
            </a:avLst>
          </a:prstGeom>
          <a:solidFill>
            <a:srgbClr val="003C6E"/>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chemeClr val="bg1"/>
                </a:solidFill>
                <a:latin typeface="メイリオ" panose="020B0604030504040204" pitchFamily="50" charset="-128"/>
                <a:ea typeface="メイリオ" panose="020B0604030504040204" pitchFamily="50" charset="-128"/>
              </a:rPr>
              <a:t>影響度</a:t>
            </a:r>
          </a:p>
        </p:txBody>
      </p:sp>
      <p:sp>
        <p:nvSpPr>
          <p:cNvPr id="10" name="四角形: 角を丸くする 9">
            <a:extLst>
              <a:ext uri="{FF2B5EF4-FFF2-40B4-BE49-F238E27FC236}">
                <a16:creationId xmlns:a16="http://schemas.microsoft.com/office/drawing/2014/main" id="{A968439E-83F5-A6B5-18BA-F716EBC70A05}"/>
              </a:ext>
            </a:extLst>
          </p:cNvPr>
          <p:cNvSpPr/>
          <p:nvPr/>
        </p:nvSpPr>
        <p:spPr>
          <a:xfrm>
            <a:off x="8874223" y="3248865"/>
            <a:ext cx="885544" cy="360000"/>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rgbClr val="FFFFFF"/>
                </a:solidFill>
                <a:latin typeface="メイリオ" panose="020B0604030504040204" pitchFamily="50" charset="-128"/>
                <a:ea typeface="メイリオ" panose="020B0604030504040204" pitchFamily="50" charset="-128"/>
              </a:rPr>
              <a:t>脅威</a:t>
            </a:r>
          </a:p>
        </p:txBody>
      </p:sp>
      <p:sp>
        <p:nvSpPr>
          <p:cNvPr id="11" name="四角形: 角を丸くする 10">
            <a:extLst>
              <a:ext uri="{FF2B5EF4-FFF2-40B4-BE49-F238E27FC236}">
                <a16:creationId xmlns:a16="http://schemas.microsoft.com/office/drawing/2014/main" id="{401CBA65-16CA-0CEE-95C7-E16BBC7CCD0D}"/>
              </a:ext>
            </a:extLst>
          </p:cNvPr>
          <p:cNvSpPr/>
          <p:nvPr/>
        </p:nvSpPr>
        <p:spPr>
          <a:xfrm>
            <a:off x="9941794" y="3251102"/>
            <a:ext cx="885544" cy="360000"/>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lnSpc>
                <a:spcPct val="110000"/>
              </a:lnSpc>
              <a:spcAft>
                <a:spcPts val="1200"/>
              </a:spcAft>
            </a:pPr>
            <a:r>
              <a:rPr kumimoji="1" lang="ja-JP" altLang="en-US" sz="1200" dirty="0">
                <a:solidFill>
                  <a:srgbClr val="FFFFFF"/>
                </a:solidFill>
                <a:latin typeface="メイリオ" panose="020B0604030504040204" pitchFamily="50" charset="-128"/>
                <a:ea typeface="メイリオ" panose="020B0604030504040204" pitchFamily="50" charset="-128"/>
              </a:rPr>
              <a:t>脆弱性</a:t>
            </a:r>
          </a:p>
        </p:txBody>
      </p:sp>
      <p:sp>
        <p:nvSpPr>
          <p:cNvPr id="12" name="テキスト ボックス 21">
            <a:extLst>
              <a:ext uri="{FF2B5EF4-FFF2-40B4-BE49-F238E27FC236}">
                <a16:creationId xmlns:a16="http://schemas.microsoft.com/office/drawing/2014/main" id="{5015AEFD-1E70-E35E-2AD6-C9D1761EA2FB}"/>
              </a:ext>
            </a:extLst>
          </p:cNvPr>
          <p:cNvSpPr txBox="1"/>
          <p:nvPr/>
        </p:nvSpPr>
        <p:spPr>
          <a:xfrm>
            <a:off x="8776987" y="2616709"/>
            <a:ext cx="530848"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a:solidFill>
                  <a:srgbClr val="0F4A82"/>
                </a:solidFill>
              </a:rPr>
              <a:t>＝</a:t>
            </a:r>
            <a:endParaRPr kumimoji="1" lang="ja-JP" altLang="en-US" sz="2000" b="1" dirty="0">
              <a:solidFill>
                <a:srgbClr val="0F4A82"/>
              </a:solidFill>
            </a:endParaRPr>
          </a:p>
        </p:txBody>
      </p:sp>
      <p:sp>
        <p:nvSpPr>
          <p:cNvPr id="13" name="テキスト ボックス 22">
            <a:extLst>
              <a:ext uri="{FF2B5EF4-FFF2-40B4-BE49-F238E27FC236}">
                <a16:creationId xmlns:a16="http://schemas.microsoft.com/office/drawing/2014/main" id="{81F99B93-A73D-96F6-FF90-A01B93137354}"/>
              </a:ext>
            </a:extLst>
          </p:cNvPr>
          <p:cNvSpPr txBox="1"/>
          <p:nvPr/>
        </p:nvSpPr>
        <p:spPr>
          <a:xfrm>
            <a:off x="10384566" y="2648653"/>
            <a:ext cx="530848"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2000" b="1" dirty="0">
                <a:solidFill>
                  <a:srgbClr val="0F4A82"/>
                </a:solidFill>
              </a:rPr>
              <a:t>×</a:t>
            </a:r>
            <a:endParaRPr kumimoji="1" lang="ja-JP" altLang="en-US" sz="2000" b="1" dirty="0">
              <a:solidFill>
                <a:srgbClr val="0F4A82"/>
              </a:solidFill>
            </a:endParaRPr>
          </a:p>
        </p:txBody>
      </p:sp>
      <p:sp>
        <p:nvSpPr>
          <p:cNvPr id="14" name="テキスト ボックス 24">
            <a:extLst>
              <a:ext uri="{FF2B5EF4-FFF2-40B4-BE49-F238E27FC236}">
                <a16:creationId xmlns:a16="http://schemas.microsoft.com/office/drawing/2014/main" id="{9D079B28-A5ED-E41C-6E8D-26818EA057F8}"/>
              </a:ext>
            </a:extLst>
          </p:cNvPr>
          <p:cNvSpPr txBox="1"/>
          <p:nvPr/>
        </p:nvSpPr>
        <p:spPr>
          <a:xfrm>
            <a:off x="9414830" y="2926068"/>
            <a:ext cx="881581"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a:solidFill>
                  <a:srgbClr val="0F4A82"/>
                </a:solidFill>
              </a:rPr>
              <a:t>↓</a:t>
            </a:r>
            <a:endParaRPr kumimoji="1" lang="ja-JP" altLang="en-US" sz="2000" b="1" dirty="0">
              <a:solidFill>
                <a:srgbClr val="0F4A82"/>
              </a:solidFill>
            </a:endParaRPr>
          </a:p>
        </p:txBody>
      </p:sp>
      <p:sp>
        <p:nvSpPr>
          <p:cNvPr id="15" name="テキスト ボックス 25">
            <a:extLst>
              <a:ext uri="{FF2B5EF4-FFF2-40B4-BE49-F238E27FC236}">
                <a16:creationId xmlns:a16="http://schemas.microsoft.com/office/drawing/2014/main" id="{70AE1B31-889E-79D0-14D9-9979E6657EF8}"/>
              </a:ext>
            </a:extLst>
          </p:cNvPr>
          <p:cNvSpPr txBox="1"/>
          <p:nvPr/>
        </p:nvSpPr>
        <p:spPr>
          <a:xfrm>
            <a:off x="11009365" y="2926068"/>
            <a:ext cx="88158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a:solidFill>
                  <a:srgbClr val="0F4A82"/>
                </a:solidFill>
              </a:rPr>
              <a:t>↓</a:t>
            </a:r>
            <a:endParaRPr kumimoji="1" lang="ja-JP" altLang="en-US" sz="2000" b="1" dirty="0">
              <a:solidFill>
                <a:srgbClr val="0F4A82"/>
              </a:solidFill>
            </a:endParaRPr>
          </a:p>
        </p:txBody>
      </p:sp>
    </p:spTree>
    <p:extLst>
      <p:ext uri="{BB962C8B-B14F-4D97-AF65-F5344CB8AC3E}">
        <p14:creationId xmlns:p14="http://schemas.microsoft.com/office/powerpoint/2010/main" val="1198751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C35EB00-D435-F97C-4C1D-0DE1A8F633A3}"/>
              </a:ext>
            </a:extLst>
          </p:cNvPr>
          <p:cNvSpPr/>
          <p:nvPr/>
        </p:nvSpPr>
        <p:spPr>
          <a:xfrm>
            <a:off x="7782791" y="5557948"/>
            <a:ext cx="3480954" cy="77480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A29B3FC-9290-9F99-9553-35C155CAEBD9}"/>
              </a:ext>
            </a:extLst>
          </p:cNvPr>
          <p:cNvSpPr/>
          <p:nvPr/>
        </p:nvSpPr>
        <p:spPr>
          <a:xfrm>
            <a:off x="7782791" y="4125191"/>
            <a:ext cx="3480954" cy="90400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62C15A-1DE0-2389-043C-68B1D7AF1C91}"/>
              </a:ext>
            </a:extLst>
          </p:cNvPr>
          <p:cNvSpPr>
            <a:spLocks noGrp="1"/>
          </p:cNvSpPr>
          <p:nvPr>
            <p:ph type="title"/>
          </p:nvPr>
        </p:nvSpPr>
        <p:spPr/>
        <p:txBody>
          <a:bodyPr/>
          <a:lstStyle/>
          <a:p>
            <a:r>
              <a:rPr kumimoji="1" lang="ja-JP" altLang="en-US" dirty="0"/>
              <a:t>脆弱性対応の判断：脆弱性のトリアージ</a:t>
            </a:r>
          </a:p>
        </p:txBody>
      </p:sp>
      <p:sp>
        <p:nvSpPr>
          <p:cNvPr id="3" name="コンテンツ プレースホルダー 2">
            <a:extLst>
              <a:ext uri="{FF2B5EF4-FFF2-40B4-BE49-F238E27FC236}">
                <a16:creationId xmlns:a16="http://schemas.microsoft.com/office/drawing/2014/main" id="{A14A3048-FFB0-EA12-1E6E-F52AC1FB4659}"/>
              </a:ext>
            </a:extLst>
          </p:cNvPr>
          <p:cNvSpPr>
            <a:spLocks noGrp="1"/>
          </p:cNvSpPr>
          <p:nvPr>
            <p:ph idx="1"/>
          </p:nvPr>
        </p:nvSpPr>
        <p:spPr/>
        <p:txBody>
          <a:bodyPr>
            <a:normAutofit fontScale="85000" lnSpcReduction="20000"/>
          </a:bodyPr>
          <a:lstStyle/>
          <a:p>
            <a:pPr marL="0" indent="0">
              <a:buNone/>
            </a:pPr>
            <a:r>
              <a:rPr kumimoji="1" lang="ja-JP" altLang="en-US" dirty="0"/>
              <a:t>前述のリスクを判断するために、脆弱性トリアージを行います。</a:t>
            </a:r>
            <a:endParaRPr kumimoji="1" lang="en-US" altLang="ja-JP" dirty="0"/>
          </a:p>
          <a:p>
            <a:pPr marL="0" indent="0">
              <a:buNone/>
            </a:pPr>
            <a:endParaRPr lang="en-US" altLang="ja-JP" dirty="0"/>
          </a:p>
          <a:p>
            <a:pPr marL="0" indent="0">
              <a:buNone/>
            </a:pPr>
            <a:r>
              <a:rPr lang="ja-JP" altLang="en-US" dirty="0"/>
              <a:t>一般的には単純化し、脆弱性</a:t>
            </a:r>
            <a:r>
              <a:rPr lang="en-US" altLang="ja-JP" dirty="0"/>
              <a:t>x</a:t>
            </a:r>
            <a:r>
              <a:rPr lang="ja-JP" altLang="en-US" dirty="0"/>
              <a:t>機会 で影響が大きいものから対処を行う事になります。</a:t>
            </a:r>
            <a:endParaRPr lang="en-US" altLang="ja-JP" dirty="0"/>
          </a:p>
          <a:p>
            <a:r>
              <a:rPr kumimoji="1" lang="en-US" altLang="ja-JP" dirty="0"/>
              <a:t>CVSS Base Score</a:t>
            </a:r>
            <a:r>
              <a:rPr kumimoji="1" lang="ja-JP" altLang="en-US" dirty="0"/>
              <a:t>が高いものに対し、</a:t>
            </a:r>
            <a:r>
              <a:rPr kumimoji="1" lang="en-US" altLang="ja-JP" dirty="0"/>
              <a:t>EPSS</a:t>
            </a:r>
            <a:r>
              <a:rPr kumimoji="1" lang="ja-JP" altLang="en-US" dirty="0"/>
              <a:t>が大きい</a:t>
            </a:r>
            <a:r>
              <a:rPr lang="ja-JP" altLang="en-US" dirty="0"/>
              <a:t>（攻撃確率が高い）ものを優先する、という判断指標はよくあると思います</a:t>
            </a:r>
            <a:endParaRPr lang="en-US" altLang="ja-JP" dirty="0"/>
          </a:p>
          <a:p>
            <a:r>
              <a:rPr kumimoji="1" lang="ja-JP" altLang="en-US" dirty="0"/>
              <a:t>しかしながら、個々の脆弱性を一つずつ評価することは、非常に労力がかかります</a:t>
            </a:r>
            <a:endParaRPr kumimoji="1" lang="en-US" altLang="ja-JP" dirty="0"/>
          </a:p>
          <a:p>
            <a:r>
              <a:rPr kumimoji="1" lang="ja-JP" altLang="en-US" dirty="0"/>
              <a:t>その為、ある程度自動化をする必要があります</a:t>
            </a:r>
            <a:endParaRPr kumimoji="1" lang="en-US" altLang="ja-JP" dirty="0"/>
          </a:p>
          <a:p>
            <a:pPr lvl="1">
              <a:buFont typeface="Wingdings" panose="05000000000000000000" pitchFamily="2" charset="2"/>
              <a:buChar char="Ø"/>
            </a:pPr>
            <a:r>
              <a:rPr kumimoji="1" lang="ja-JP" altLang="en-US" dirty="0"/>
              <a:t>自動化をしない場合は、ある程度</a:t>
            </a:r>
            <a:r>
              <a:rPr kumimoji="1" lang="en-US" altLang="ja-JP" dirty="0"/>
              <a:t>CVSS</a:t>
            </a:r>
            <a:r>
              <a:rPr kumimoji="1" lang="ja-JP" altLang="en-US" dirty="0"/>
              <a:t>でめどをつけた上での最終判断程度で利用するのが良いかもしれません。</a:t>
            </a:r>
            <a:endParaRPr kumimoji="1" lang="en-US" altLang="ja-JP" dirty="0"/>
          </a:p>
          <a:p>
            <a:endParaRPr kumimoji="1" lang="en-US" altLang="ja-JP" dirty="0"/>
          </a:p>
          <a:p>
            <a:pPr marL="0" indent="0">
              <a:buNone/>
            </a:pPr>
            <a:r>
              <a:rPr kumimoji="1" lang="ja-JP" altLang="en-US" dirty="0"/>
              <a:t>脆弱性トリアージの自動化としては、以下が参考</a:t>
            </a:r>
            <a:r>
              <a:rPr lang="ja-JP" altLang="en-US" dirty="0"/>
              <a:t>になります。</a:t>
            </a:r>
            <a:endParaRPr kumimoji="1" lang="en-US" altLang="ja-JP" dirty="0"/>
          </a:p>
          <a:p>
            <a:r>
              <a:rPr lang="en-US" altLang="ja-JP" dirty="0"/>
              <a:t>SSVC</a:t>
            </a:r>
          </a:p>
          <a:p>
            <a:r>
              <a:rPr kumimoji="1" lang="en-US" altLang="ja-JP" dirty="0"/>
              <a:t>CVSS</a:t>
            </a:r>
            <a:r>
              <a:rPr kumimoji="1" lang="ja-JP" altLang="en-US" dirty="0"/>
              <a:t>と</a:t>
            </a:r>
            <a:r>
              <a:rPr kumimoji="1" lang="en-US" altLang="ja-JP" dirty="0"/>
              <a:t>EPSS/</a:t>
            </a:r>
            <a:r>
              <a:rPr kumimoji="1" lang="en-US" altLang="ja-JP" dirty="0" err="1"/>
              <a:t>KEVCatalog</a:t>
            </a:r>
            <a:r>
              <a:rPr kumimoji="1" lang="en-US" altLang="ja-JP" dirty="0"/>
              <a:t> </a:t>
            </a:r>
            <a:r>
              <a:rPr kumimoji="1" lang="ja-JP" altLang="en-US" dirty="0"/>
              <a:t>の組み合わせ</a:t>
            </a:r>
          </a:p>
        </p:txBody>
      </p:sp>
      <p:sp>
        <p:nvSpPr>
          <p:cNvPr id="4" name="フッター プレースホルダー 3">
            <a:extLst>
              <a:ext uri="{FF2B5EF4-FFF2-40B4-BE49-F238E27FC236}">
                <a16:creationId xmlns:a16="http://schemas.microsoft.com/office/drawing/2014/main" id="{2B459651-4F5C-5493-5B73-3DEA8D46D64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38FBF6C9-930C-8DD6-C1AF-246EA72A8159}"/>
              </a:ext>
            </a:extLst>
          </p:cNvPr>
          <p:cNvSpPr>
            <a:spLocks noGrp="1"/>
          </p:cNvSpPr>
          <p:nvPr>
            <p:ph type="sldNum" sz="quarter" idx="12"/>
          </p:nvPr>
        </p:nvSpPr>
        <p:spPr/>
        <p:txBody>
          <a:bodyPr/>
          <a:lstStyle/>
          <a:p>
            <a:fld id="{D5D64311-2522-477B-8D07-5C1D5CBB8559}" type="slidenum">
              <a:rPr kumimoji="1" lang="ja-JP" altLang="en-US" smtClean="0"/>
              <a:t>32</a:t>
            </a:fld>
            <a:endParaRPr kumimoji="1" lang="ja-JP" altLang="en-US"/>
          </a:p>
        </p:txBody>
      </p:sp>
      <p:sp>
        <p:nvSpPr>
          <p:cNvPr id="6" name="正方形/長方形 5">
            <a:extLst>
              <a:ext uri="{FF2B5EF4-FFF2-40B4-BE49-F238E27FC236}">
                <a16:creationId xmlns:a16="http://schemas.microsoft.com/office/drawing/2014/main" id="{38FE036C-CA45-51E6-54FD-EF3F390F2599}"/>
              </a:ext>
            </a:extLst>
          </p:cNvPr>
          <p:cNvSpPr/>
          <p:nvPr/>
        </p:nvSpPr>
        <p:spPr>
          <a:xfrm>
            <a:off x="8000999" y="4543967"/>
            <a:ext cx="1153391" cy="1879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Threat</a:t>
            </a:r>
            <a:endParaRPr kumimoji="1" lang="ja-JP" altLang="en-US" dirty="0"/>
          </a:p>
        </p:txBody>
      </p:sp>
      <p:sp>
        <p:nvSpPr>
          <p:cNvPr id="7" name="正方形/長方形 6">
            <a:extLst>
              <a:ext uri="{FF2B5EF4-FFF2-40B4-BE49-F238E27FC236}">
                <a16:creationId xmlns:a16="http://schemas.microsoft.com/office/drawing/2014/main" id="{87E086AA-2C63-8B86-AAAC-2F03415D019C}"/>
              </a:ext>
            </a:extLst>
          </p:cNvPr>
          <p:cNvSpPr/>
          <p:nvPr/>
        </p:nvSpPr>
        <p:spPr>
          <a:xfrm>
            <a:off x="8000999" y="5676927"/>
            <a:ext cx="1153391" cy="6026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Threat</a:t>
            </a:r>
            <a:endParaRPr kumimoji="1" lang="ja-JP" altLang="en-US" dirty="0"/>
          </a:p>
        </p:txBody>
      </p:sp>
      <p:sp>
        <p:nvSpPr>
          <p:cNvPr id="8" name="正方形/長方形 7">
            <a:extLst>
              <a:ext uri="{FF2B5EF4-FFF2-40B4-BE49-F238E27FC236}">
                <a16:creationId xmlns:a16="http://schemas.microsoft.com/office/drawing/2014/main" id="{97D6D286-607D-25E3-9904-25CE08D94B20}"/>
              </a:ext>
            </a:extLst>
          </p:cNvPr>
          <p:cNvSpPr/>
          <p:nvPr/>
        </p:nvSpPr>
        <p:spPr>
          <a:xfrm>
            <a:off x="9576953" y="4301836"/>
            <a:ext cx="1562102" cy="60267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Vulnerability</a:t>
            </a:r>
            <a:endParaRPr kumimoji="1" lang="ja-JP" altLang="en-US" dirty="0"/>
          </a:p>
        </p:txBody>
      </p:sp>
      <p:sp>
        <p:nvSpPr>
          <p:cNvPr id="9" name="正方形/長方形 8">
            <a:extLst>
              <a:ext uri="{FF2B5EF4-FFF2-40B4-BE49-F238E27FC236}">
                <a16:creationId xmlns:a16="http://schemas.microsoft.com/office/drawing/2014/main" id="{95B7C5B3-F3F4-4484-D49B-37A6D79E9859}"/>
              </a:ext>
            </a:extLst>
          </p:cNvPr>
          <p:cNvSpPr/>
          <p:nvPr/>
        </p:nvSpPr>
        <p:spPr>
          <a:xfrm>
            <a:off x="9535311" y="5864830"/>
            <a:ext cx="1562102" cy="232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Vulnerability</a:t>
            </a:r>
            <a:endParaRPr kumimoji="1" lang="ja-JP" altLang="en-US" dirty="0"/>
          </a:p>
        </p:txBody>
      </p:sp>
      <p:sp>
        <p:nvSpPr>
          <p:cNvPr id="10" name="爆発: 14 pt 9">
            <a:extLst>
              <a:ext uri="{FF2B5EF4-FFF2-40B4-BE49-F238E27FC236}">
                <a16:creationId xmlns:a16="http://schemas.microsoft.com/office/drawing/2014/main" id="{BA260A30-7F55-F1AB-6D7E-BB5CC2A22C4F}"/>
              </a:ext>
            </a:extLst>
          </p:cNvPr>
          <p:cNvSpPr/>
          <p:nvPr/>
        </p:nvSpPr>
        <p:spPr>
          <a:xfrm>
            <a:off x="8693647" y="4951268"/>
            <a:ext cx="1562102" cy="678899"/>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rgbClr val="FF0000"/>
                </a:solidFill>
              </a:rPr>
              <a:t>v.s</a:t>
            </a:r>
            <a:r>
              <a:rPr kumimoji="1" lang="en-US" altLang="ja-JP" b="1" dirty="0">
                <a:solidFill>
                  <a:srgbClr val="FF0000"/>
                </a:solidFill>
              </a:rPr>
              <a:t>.</a:t>
            </a:r>
            <a:endParaRPr kumimoji="1" lang="ja-JP" altLang="en-US" b="1" dirty="0">
              <a:solidFill>
                <a:srgbClr val="FF0000"/>
              </a:solidFill>
            </a:endParaRPr>
          </a:p>
        </p:txBody>
      </p:sp>
      <p:sp>
        <p:nvSpPr>
          <p:cNvPr id="11" name="テキスト ボックス 10">
            <a:extLst>
              <a:ext uri="{FF2B5EF4-FFF2-40B4-BE49-F238E27FC236}">
                <a16:creationId xmlns:a16="http://schemas.microsoft.com/office/drawing/2014/main" id="{A6B96A61-3A06-A2EB-2DCB-F4AB1E7B6BB6}"/>
              </a:ext>
            </a:extLst>
          </p:cNvPr>
          <p:cNvSpPr txBox="1"/>
          <p:nvPr/>
        </p:nvSpPr>
        <p:spPr>
          <a:xfrm>
            <a:off x="9154390" y="4453253"/>
            <a:ext cx="394855" cy="369332"/>
          </a:xfrm>
          <a:prstGeom prst="rect">
            <a:avLst/>
          </a:prstGeom>
          <a:noFill/>
        </p:spPr>
        <p:txBody>
          <a:bodyPr wrap="square" rtlCol="0" anchor="ctr">
            <a:spAutoFit/>
          </a:bodyPr>
          <a:lstStyle/>
          <a:p>
            <a:pPr algn="ctr"/>
            <a:r>
              <a:rPr kumimoji="1" lang="en-US" altLang="ja-JP" b="1" dirty="0"/>
              <a:t>×</a:t>
            </a:r>
            <a:endParaRPr kumimoji="1" lang="ja-JP" altLang="en-US" b="1" dirty="0"/>
          </a:p>
        </p:txBody>
      </p:sp>
      <p:sp>
        <p:nvSpPr>
          <p:cNvPr id="12" name="テキスト ボックス 11">
            <a:extLst>
              <a:ext uri="{FF2B5EF4-FFF2-40B4-BE49-F238E27FC236}">
                <a16:creationId xmlns:a16="http://schemas.microsoft.com/office/drawing/2014/main" id="{7B5FD2B1-AAD6-ADE3-2FC4-E5489921C9A1}"/>
              </a:ext>
            </a:extLst>
          </p:cNvPr>
          <p:cNvSpPr txBox="1"/>
          <p:nvPr/>
        </p:nvSpPr>
        <p:spPr>
          <a:xfrm>
            <a:off x="9140456" y="5813995"/>
            <a:ext cx="394855" cy="369332"/>
          </a:xfrm>
          <a:prstGeom prst="rect">
            <a:avLst/>
          </a:prstGeom>
          <a:noFill/>
        </p:spPr>
        <p:txBody>
          <a:bodyPr wrap="square" rtlCol="0" anchor="ctr">
            <a:spAutoFit/>
          </a:bodyPr>
          <a:lstStyle/>
          <a:p>
            <a:pPr algn="ctr"/>
            <a:r>
              <a:rPr kumimoji="1" lang="en-US" altLang="ja-JP" b="1" dirty="0"/>
              <a:t>×</a:t>
            </a:r>
            <a:endParaRPr kumimoji="1" lang="ja-JP" altLang="en-US" b="1" dirty="0"/>
          </a:p>
        </p:txBody>
      </p:sp>
    </p:spTree>
    <p:extLst>
      <p:ext uri="{BB962C8B-B14F-4D97-AF65-F5344CB8AC3E}">
        <p14:creationId xmlns:p14="http://schemas.microsoft.com/office/powerpoint/2010/main" val="2562973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42335-0CBB-7495-F27B-9807F61A8133}"/>
              </a:ext>
            </a:extLst>
          </p:cNvPr>
          <p:cNvSpPr>
            <a:spLocks noGrp="1"/>
          </p:cNvSpPr>
          <p:nvPr>
            <p:ph type="title"/>
          </p:nvPr>
        </p:nvSpPr>
        <p:spPr/>
        <p:txBody>
          <a:bodyPr/>
          <a:lstStyle/>
          <a:p>
            <a:r>
              <a:rPr kumimoji="1" lang="ja-JP" altLang="en-US" dirty="0"/>
              <a:t>脆弱性のトリアージ：</a:t>
            </a:r>
            <a:r>
              <a:rPr kumimoji="1" lang="en-US" altLang="ja-JP" dirty="0"/>
              <a:t>SSVC</a:t>
            </a:r>
            <a:endParaRPr kumimoji="1" lang="ja-JP" altLang="en-US" dirty="0"/>
          </a:p>
        </p:txBody>
      </p:sp>
      <p:sp>
        <p:nvSpPr>
          <p:cNvPr id="3" name="コンテンツ プレースホルダー 2">
            <a:extLst>
              <a:ext uri="{FF2B5EF4-FFF2-40B4-BE49-F238E27FC236}">
                <a16:creationId xmlns:a16="http://schemas.microsoft.com/office/drawing/2014/main" id="{CD710AE0-FEC5-1475-9157-C2163F4739D9}"/>
              </a:ext>
            </a:extLst>
          </p:cNvPr>
          <p:cNvSpPr>
            <a:spLocks noGrp="1"/>
          </p:cNvSpPr>
          <p:nvPr>
            <p:ph idx="1"/>
          </p:nvPr>
        </p:nvSpPr>
        <p:spPr/>
        <p:txBody>
          <a:bodyPr>
            <a:normAutofit fontScale="85000" lnSpcReduction="20000"/>
          </a:bodyPr>
          <a:lstStyle/>
          <a:p>
            <a:pPr marL="0" indent="0">
              <a:buNone/>
            </a:pPr>
            <a:r>
              <a:rPr kumimoji="1" lang="en-US" altLang="ja-JP" dirty="0"/>
              <a:t>SSVC</a:t>
            </a:r>
            <a:r>
              <a:rPr kumimoji="1" lang="ja-JP" altLang="en-US" dirty="0"/>
              <a:t>は、</a:t>
            </a:r>
            <a:r>
              <a:rPr kumimoji="1" lang="en-US" altLang="ja-JP" dirty="0"/>
              <a:t>Stakeholder-Specific Vulnerability Categorization</a:t>
            </a:r>
            <a:r>
              <a:rPr kumimoji="1" lang="ja-JP" altLang="en-US" dirty="0"/>
              <a:t>で、脆弱性対応の優先度を決めるための意思決定フレームワークです。</a:t>
            </a:r>
            <a:endParaRPr kumimoji="1" lang="en-US" altLang="ja-JP" dirty="0"/>
          </a:p>
          <a:p>
            <a:pPr marL="0" indent="0">
              <a:buNone/>
            </a:pPr>
            <a:r>
              <a:rPr lang="ja-JP" altLang="en-US" dirty="0"/>
              <a:t>従来の</a:t>
            </a:r>
            <a:r>
              <a:rPr lang="en-US" altLang="ja-JP" dirty="0"/>
              <a:t>CVSS</a:t>
            </a:r>
            <a:r>
              <a:rPr lang="ja-JP" altLang="en-US" dirty="0"/>
              <a:t>との比較すると以下のようになります。</a:t>
            </a:r>
            <a:endParaRPr lang="en-US" altLang="ja-JP" dirty="0"/>
          </a:p>
          <a:p>
            <a:r>
              <a:rPr kumimoji="1" lang="en-US" altLang="ja-JP" dirty="0"/>
              <a:t>CVSS</a:t>
            </a:r>
            <a:r>
              <a:rPr kumimoji="1" lang="ja-JP" altLang="en-US" dirty="0"/>
              <a:t>はスコアのみで判断しがちである</a:t>
            </a:r>
            <a:endParaRPr kumimoji="1" lang="en-US" altLang="ja-JP" dirty="0"/>
          </a:p>
          <a:p>
            <a:r>
              <a:rPr lang="en-US" altLang="ja-JP" dirty="0"/>
              <a:t>SSVC</a:t>
            </a:r>
            <a:r>
              <a:rPr lang="ja-JP" altLang="en-US" dirty="0"/>
              <a:t>は組織の役割ごとに異なる優先度を考慮する</a:t>
            </a:r>
            <a:endParaRPr lang="en-US" altLang="ja-JP" dirty="0"/>
          </a:p>
          <a:p>
            <a:pPr marL="0" indent="0">
              <a:buNone/>
            </a:pPr>
            <a:endParaRPr lang="en-US" altLang="ja-JP" dirty="0"/>
          </a:p>
          <a:p>
            <a:pPr marL="0" indent="0">
              <a:buNone/>
            </a:pPr>
            <a:r>
              <a:rPr kumimoji="1" lang="ja-JP" altLang="en-US" dirty="0"/>
              <a:t>決定</a:t>
            </a:r>
            <a:r>
              <a:rPr lang="ja-JP" altLang="en-US" dirty="0"/>
              <a:t>木</a:t>
            </a:r>
            <a:r>
              <a:rPr kumimoji="1" lang="ja-JP" altLang="en-US" dirty="0"/>
              <a:t>（</a:t>
            </a:r>
            <a:r>
              <a:rPr kumimoji="1" lang="en-US" altLang="ja-JP" dirty="0"/>
              <a:t>Decision Tree</a:t>
            </a:r>
            <a:r>
              <a:rPr kumimoji="1" lang="ja-JP" altLang="en-US" dirty="0"/>
              <a:t>）を利用して脆弱性を分類します。決定木は複数用意されており、日本では ユーザ企業が</a:t>
            </a:r>
            <a:r>
              <a:rPr kumimoji="1" lang="en-US" altLang="ja-JP" dirty="0"/>
              <a:t>Deployer Tree</a:t>
            </a:r>
            <a:r>
              <a:rPr kumimoji="1" lang="ja-JP" altLang="en-US" dirty="0"/>
              <a:t>を使う場合が多いようです。</a:t>
            </a:r>
            <a:endParaRPr kumimoji="1" lang="en-US" altLang="ja-JP" dirty="0"/>
          </a:p>
          <a:p>
            <a:pPr marL="0" indent="0">
              <a:buNone/>
            </a:pPr>
            <a:r>
              <a:rPr kumimoji="1" lang="ja-JP" altLang="en-US" dirty="0"/>
              <a:t>優先度として以下が出力されます。</a:t>
            </a:r>
            <a:endParaRPr kumimoji="1" lang="en-US" altLang="ja-JP" dirty="0"/>
          </a:p>
          <a:p>
            <a:r>
              <a:rPr lang="en-US" altLang="ja-JP" dirty="0"/>
              <a:t>Defer</a:t>
            </a:r>
          </a:p>
          <a:p>
            <a:r>
              <a:rPr kumimoji="1" lang="en-US" altLang="ja-JP" dirty="0" err="1"/>
              <a:t>Scheculed</a:t>
            </a:r>
            <a:endParaRPr kumimoji="1" lang="en-US" altLang="ja-JP" dirty="0"/>
          </a:p>
          <a:p>
            <a:r>
              <a:rPr lang="en-US" altLang="ja-JP" dirty="0"/>
              <a:t>Out-of-Cycle</a:t>
            </a:r>
          </a:p>
          <a:p>
            <a:r>
              <a:rPr kumimoji="1" lang="en-US" altLang="ja-JP" dirty="0"/>
              <a:t>Immediate</a:t>
            </a:r>
            <a:endParaRPr kumimoji="1" lang="ja-JP" altLang="en-US" dirty="0"/>
          </a:p>
        </p:txBody>
      </p:sp>
      <p:sp>
        <p:nvSpPr>
          <p:cNvPr id="4" name="フッター プレースホルダー 3">
            <a:extLst>
              <a:ext uri="{FF2B5EF4-FFF2-40B4-BE49-F238E27FC236}">
                <a16:creationId xmlns:a16="http://schemas.microsoft.com/office/drawing/2014/main" id="{D81B2A3C-864D-935F-D1C7-E563DDE74839}"/>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8ADFB3B8-FCE6-80CF-1691-C791E6A31A8B}"/>
              </a:ext>
            </a:extLst>
          </p:cNvPr>
          <p:cNvSpPr>
            <a:spLocks noGrp="1"/>
          </p:cNvSpPr>
          <p:nvPr>
            <p:ph type="sldNum" sz="quarter" idx="12"/>
          </p:nvPr>
        </p:nvSpPr>
        <p:spPr/>
        <p:txBody>
          <a:bodyPr/>
          <a:lstStyle/>
          <a:p>
            <a:fld id="{D5D64311-2522-477B-8D07-5C1D5CBB8559}" type="slidenum">
              <a:rPr kumimoji="1" lang="ja-JP" altLang="en-US" smtClean="0"/>
              <a:t>33</a:t>
            </a:fld>
            <a:endParaRPr kumimoji="1" lang="ja-JP" altLang="en-US"/>
          </a:p>
        </p:txBody>
      </p:sp>
      <p:sp>
        <p:nvSpPr>
          <p:cNvPr id="6" name="正方形/長方形 5">
            <a:extLst>
              <a:ext uri="{FF2B5EF4-FFF2-40B4-BE49-F238E27FC236}">
                <a16:creationId xmlns:a16="http://schemas.microsoft.com/office/drawing/2014/main" id="{7CCB2760-3E1C-D834-B1B3-11CD8BA744C6}"/>
              </a:ext>
            </a:extLst>
          </p:cNvPr>
          <p:cNvSpPr/>
          <p:nvPr/>
        </p:nvSpPr>
        <p:spPr>
          <a:xfrm>
            <a:off x="3792679" y="4571999"/>
            <a:ext cx="1278321" cy="394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Exploitation</a:t>
            </a:r>
            <a:endParaRPr kumimoji="1" lang="ja-JP" altLang="en-US" sz="1200" dirty="0"/>
          </a:p>
        </p:txBody>
      </p:sp>
      <p:sp>
        <p:nvSpPr>
          <p:cNvPr id="7" name="正方形/長方形 6">
            <a:extLst>
              <a:ext uri="{FF2B5EF4-FFF2-40B4-BE49-F238E27FC236}">
                <a16:creationId xmlns:a16="http://schemas.microsoft.com/office/drawing/2014/main" id="{A8C75646-4040-76D0-66BB-C749AAC6D52C}"/>
              </a:ext>
            </a:extLst>
          </p:cNvPr>
          <p:cNvSpPr/>
          <p:nvPr/>
        </p:nvSpPr>
        <p:spPr>
          <a:xfrm>
            <a:off x="5467289" y="4571999"/>
            <a:ext cx="1278321" cy="394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Exposure</a:t>
            </a:r>
            <a:endParaRPr kumimoji="1" lang="ja-JP" altLang="en-US" sz="1200" dirty="0"/>
          </a:p>
        </p:txBody>
      </p:sp>
      <p:sp>
        <p:nvSpPr>
          <p:cNvPr id="8" name="正方形/長方形 7">
            <a:extLst>
              <a:ext uri="{FF2B5EF4-FFF2-40B4-BE49-F238E27FC236}">
                <a16:creationId xmlns:a16="http://schemas.microsoft.com/office/drawing/2014/main" id="{6259E021-3B2A-7800-9DFE-007B4A10FDDA}"/>
              </a:ext>
            </a:extLst>
          </p:cNvPr>
          <p:cNvSpPr/>
          <p:nvPr/>
        </p:nvSpPr>
        <p:spPr>
          <a:xfrm>
            <a:off x="7141898" y="4571999"/>
            <a:ext cx="1278321" cy="394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Utility</a:t>
            </a:r>
            <a:endParaRPr kumimoji="1" lang="ja-JP" altLang="en-US" sz="1200" dirty="0"/>
          </a:p>
        </p:txBody>
      </p:sp>
      <p:sp>
        <p:nvSpPr>
          <p:cNvPr id="9" name="正方形/長方形 8">
            <a:extLst>
              <a:ext uri="{FF2B5EF4-FFF2-40B4-BE49-F238E27FC236}">
                <a16:creationId xmlns:a16="http://schemas.microsoft.com/office/drawing/2014/main" id="{AD5D8C2A-6101-D77C-A0F3-E54194A5CFE6}"/>
              </a:ext>
            </a:extLst>
          </p:cNvPr>
          <p:cNvSpPr/>
          <p:nvPr/>
        </p:nvSpPr>
        <p:spPr>
          <a:xfrm>
            <a:off x="8816507" y="4571999"/>
            <a:ext cx="1278321" cy="394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Well-being and Mission Impact</a:t>
            </a:r>
            <a:endParaRPr kumimoji="1" lang="ja-JP" altLang="en-US" sz="1200" dirty="0"/>
          </a:p>
        </p:txBody>
      </p:sp>
      <p:sp>
        <p:nvSpPr>
          <p:cNvPr id="10" name="正方形/長方形 9">
            <a:extLst>
              <a:ext uri="{FF2B5EF4-FFF2-40B4-BE49-F238E27FC236}">
                <a16:creationId xmlns:a16="http://schemas.microsoft.com/office/drawing/2014/main" id="{649A788A-25BB-7F76-7F67-B631473F318E}"/>
              </a:ext>
            </a:extLst>
          </p:cNvPr>
          <p:cNvSpPr/>
          <p:nvPr/>
        </p:nvSpPr>
        <p:spPr>
          <a:xfrm>
            <a:off x="10491117" y="4571999"/>
            <a:ext cx="1278321" cy="39485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Outcomes</a:t>
            </a:r>
            <a:endParaRPr kumimoji="1" lang="ja-JP" altLang="en-US" sz="1200" dirty="0"/>
          </a:p>
        </p:txBody>
      </p:sp>
      <p:sp>
        <p:nvSpPr>
          <p:cNvPr id="13" name="正方形/長方形 12">
            <a:extLst>
              <a:ext uri="{FF2B5EF4-FFF2-40B4-BE49-F238E27FC236}">
                <a16:creationId xmlns:a16="http://schemas.microsoft.com/office/drawing/2014/main" id="{E4AAEE67-2DAE-E274-F840-37258CB1243B}"/>
              </a:ext>
            </a:extLst>
          </p:cNvPr>
          <p:cNvSpPr/>
          <p:nvPr/>
        </p:nvSpPr>
        <p:spPr>
          <a:xfrm>
            <a:off x="3795799" y="5148489"/>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none</a:t>
            </a:r>
            <a:endParaRPr kumimoji="1" lang="ja-JP" altLang="en-US" sz="1200" dirty="0"/>
          </a:p>
        </p:txBody>
      </p:sp>
      <p:sp>
        <p:nvSpPr>
          <p:cNvPr id="14" name="正方形/長方形 13">
            <a:extLst>
              <a:ext uri="{FF2B5EF4-FFF2-40B4-BE49-F238E27FC236}">
                <a16:creationId xmlns:a16="http://schemas.microsoft.com/office/drawing/2014/main" id="{B8E51B19-3BE8-A771-B1AE-F9FFDF5585CC}"/>
              </a:ext>
            </a:extLst>
          </p:cNvPr>
          <p:cNvSpPr/>
          <p:nvPr/>
        </p:nvSpPr>
        <p:spPr>
          <a:xfrm>
            <a:off x="3795798" y="5414976"/>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PoC</a:t>
            </a:r>
            <a:endParaRPr kumimoji="1" lang="ja-JP" altLang="en-US" sz="1200" dirty="0"/>
          </a:p>
        </p:txBody>
      </p:sp>
      <p:sp>
        <p:nvSpPr>
          <p:cNvPr id="15" name="正方形/長方形 14">
            <a:extLst>
              <a:ext uri="{FF2B5EF4-FFF2-40B4-BE49-F238E27FC236}">
                <a16:creationId xmlns:a16="http://schemas.microsoft.com/office/drawing/2014/main" id="{954E50EB-FCA2-3D2E-0C47-DB124B6BE6BB}"/>
              </a:ext>
            </a:extLst>
          </p:cNvPr>
          <p:cNvSpPr/>
          <p:nvPr/>
        </p:nvSpPr>
        <p:spPr>
          <a:xfrm>
            <a:off x="3795797" y="5681462"/>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active</a:t>
            </a:r>
            <a:endParaRPr kumimoji="1" lang="ja-JP" altLang="en-US" sz="1200" dirty="0"/>
          </a:p>
        </p:txBody>
      </p:sp>
      <p:sp>
        <p:nvSpPr>
          <p:cNvPr id="16" name="正方形/長方形 15">
            <a:extLst>
              <a:ext uri="{FF2B5EF4-FFF2-40B4-BE49-F238E27FC236}">
                <a16:creationId xmlns:a16="http://schemas.microsoft.com/office/drawing/2014/main" id="{FD3044E6-0DCE-F2F4-D5CB-5C199A9F9F16}"/>
              </a:ext>
            </a:extLst>
          </p:cNvPr>
          <p:cNvSpPr/>
          <p:nvPr/>
        </p:nvSpPr>
        <p:spPr>
          <a:xfrm>
            <a:off x="5467288" y="5146909"/>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small</a:t>
            </a:r>
            <a:endParaRPr kumimoji="1" lang="ja-JP" altLang="en-US" sz="1200" dirty="0"/>
          </a:p>
        </p:txBody>
      </p:sp>
      <p:sp>
        <p:nvSpPr>
          <p:cNvPr id="17" name="正方形/長方形 16">
            <a:extLst>
              <a:ext uri="{FF2B5EF4-FFF2-40B4-BE49-F238E27FC236}">
                <a16:creationId xmlns:a16="http://schemas.microsoft.com/office/drawing/2014/main" id="{5CAF817E-A691-39E3-4EA5-E0A740B23D49}"/>
              </a:ext>
            </a:extLst>
          </p:cNvPr>
          <p:cNvSpPr/>
          <p:nvPr/>
        </p:nvSpPr>
        <p:spPr>
          <a:xfrm>
            <a:off x="5467288" y="5414185"/>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controlled</a:t>
            </a:r>
            <a:endParaRPr kumimoji="1" lang="ja-JP" altLang="en-US" sz="1200" dirty="0"/>
          </a:p>
        </p:txBody>
      </p:sp>
      <p:sp>
        <p:nvSpPr>
          <p:cNvPr id="18" name="正方形/長方形 17">
            <a:extLst>
              <a:ext uri="{FF2B5EF4-FFF2-40B4-BE49-F238E27FC236}">
                <a16:creationId xmlns:a16="http://schemas.microsoft.com/office/drawing/2014/main" id="{7FC0AA79-75B2-0718-6514-C2C51C5ADAA0}"/>
              </a:ext>
            </a:extLst>
          </p:cNvPr>
          <p:cNvSpPr/>
          <p:nvPr/>
        </p:nvSpPr>
        <p:spPr>
          <a:xfrm>
            <a:off x="5467288" y="5681461"/>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open</a:t>
            </a:r>
            <a:endParaRPr kumimoji="1" lang="ja-JP" altLang="en-US" sz="1200" dirty="0"/>
          </a:p>
        </p:txBody>
      </p:sp>
      <p:sp>
        <p:nvSpPr>
          <p:cNvPr id="19" name="正方形/長方形 18">
            <a:extLst>
              <a:ext uri="{FF2B5EF4-FFF2-40B4-BE49-F238E27FC236}">
                <a16:creationId xmlns:a16="http://schemas.microsoft.com/office/drawing/2014/main" id="{4B35FDD3-D913-EA99-B92A-A4AEFCE24C6C}"/>
              </a:ext>
            </a:extLst>
          </p:cNvPr>
          <p:cNvSpPr/>
          <p:nvPr/>
        </p:nvSpPr>
        <p:spPr>
          <a:xfrm>
            <a:off x="7141898" y="5154640"/>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laborious</a:t>
            </a:r>
            <a:endParaRPr kumimoji="1" lang="ja-JP" altLang="en-US" sz="1200" dirty="0"/>
          </a:p>
        </p:txBody>
      </p:sp>
      <p:sp>
        <p:nvSpPr>
          <p:cNvPr id="20" name="正方形/長方形 19">
            <a:extLst>
              <a:ext uri="{FF2B5EF4-FFF2-40B4-BE49-F238E27FC236}">
                <a16:creationId xmlns:a16="http://schemas.microsoft.com/office/drawing/2014/main" id="{8C5474FB-4DC6-FD7F-9D82-FFB9C0CA43D4}"/>
              </a:ext>
            </a:extLst>
          </p:cNvPr>
          <p:cNvSpPr/>
          <p:nvPr/>
        </p:nvSpPr>
        <p:spPr>
          <a:xfrm>
            <a:off x="7141898" y="5418050"/>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efficient</a:t>
            </a:r>
            <a:endParaRPr kumimoji="1" lang="ja-JP" altLang="en-US" sz="1200" dirty="0"/>
          </a:p>
        </p:txBody>
      </p:sp>
      <p:sp>
        <p:nvSpPr>
          <p:cNvPr id="21" name="正方形/長方形 20">
            <a:extLst>
              <a:ext uri="{FF2B5EF4-FFF2-40B4-BE49-F238E27FC236}">
                <a16:creationId xmlns:a16="http://schemas.microsoft.com/office/drawing/2014/main" id="{87DCD380-3948-944E-4787-978109B74821}"/>
              </a:ext>
            </a:extLst>
          </p:cNvPr>
          <p:cNvSpPr/>
          <p:nvPr/>
        </p:nvSpPr>
        <p:spPr>
          <a:xfrm>
            <a:off x="7141898" y="5681461"/>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super effective</a:t>
            </a:r>
            <a:endParaRPr kumimoji="1" lang="ja-JP" altLang="en-US" sz="1200" dirty="0"/>
          </a:p>
        </p:txBody>
      </p:sp>
      <p:sp>
        <p:nvSpPr>
          <p:cNvPr id="22" name="正方形/長方形 21">
            <a:extLst>
              <a:ext uri="{FF2B5EF4-FFF2-40B4-BE49-F238E27FC236}">
                <a16:creationId xmlns:a16="http://schemas.microsoft.com/office/drawing/2014/main" id="{312B92DF-5121-27A7-3117-EC9BE72DBD70}"/>
              </a:ext>
            </a:extLst>
          </p:cNvPr>
          <p:cNvSpPr/>
          <p:nvPr/>
        </p:nvSpPr>
        <p:spPr>
          <a:xfrm>
            <a:off x="8816507" y="5158404"/>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low</a:t>
            </a:r>
            <a:endParaRPr kumimoji="1" lang="ja-JP" altLang="en-US" sz="1200" dirty="0"/>
          </a:p>
        </p:txBody>
      </p:sp>
      <p:sp>
        <p:nvSpPr>
          <p:cNvPr id="23" name="正方形/長方形 22">
            <a:extLst>
              <a:ext uri="{FF2B5EF4-FFF2-40B4-BE49-F238E27FC236}">
                <a16:creationId xmlns:a16="http://schemas.microsoft.com/office/drawing/2014/main" id="{D39809D9-E636-26CD-13E3-3C0B68F0FB54}"/>
              </a:ext>
            </a:extLst>
          </p:cNvPr>
          <p:cNvSpPr/>
          <p:nvPr/>
        </p:nvSpPr>
        <p:spPr>
          <a:xfrm>
            <a:off x="8816507" y="5422455"/>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medium</a:t>
            </a:r>
            <a:endParaRPr kumimoji="1" lang="ja-JP" altLang="en-US" sz="1200" dirty="0"/>
          </a:p>
        </p:txBody>
      </p:sp>
      <p:sp>
        <p:nvSpPr>
          <p:cNvPr id="24" name="正方形/長方形 23">
            <a:extLst>
              <a:ext uri="{FF2B5EF4-FFF2-40B4-BE49-F238E27FC236}">
                <a16:creationId xmlns:a16="http://schemas.microsoft.com/office/drawing/2014/main" id="{10457271-0C6D-FC0E-61FF-C52B6E2055F1}"/>
              </a:ext>
            </a:extLst>
          </p:cNvPr>
          <p:cNvSpPr/>
          <p:nvPr/>
        </p:nvSpPr>
        <p:spPr>
          <a:xfrm>
            <a:off x="8816507" y="5686505"/>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high</a:t>
            </a:r>
            <a:endParaRPr kumimoji="1" lang="ja-JP" altLang="en-US" sz="1200" dirty="0"/>
          </a:p>
        </p:txBody>
      </p:sp>
      <p:sp>
        <p:nvSpPr>
          <p:cNvPr id="25" name="正方形/長方形 24">
            <a:extLst>
              <a:ext uri="{FF2B5EF4-FFF2-40B4-BE49-F238E27FC236}">
                <a16:creationId xmlns:a16="http://schemas.microsoft.com/office/drawing/2014/main" id="{798C2FCE-7D45-42D5-4A32-3BFC3FE7D513}"/>
              </a:ext>
            </a:extLst>
          </p:cNvPr>
          <p:cNvSpPr/>
          <p:nvPr/>
        </p:nvSpPr>
        <p:spPr>
          <a:xfrm>
            <a:off x="8816506" y="5953780"/>
            <a:ext cx="1278321" cy="212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t>very high</a:t>
            </a:r>
            <a:endParaRPr kumimoji="1" lang="ja-JP" altLang="en-US" sz="1200" dirty="0"/>
          </a:p>
        </p:txBody>
      </p:sp>
      <p:sp>
        <p:nvSpPr>
          <p:cNvPr id="26" name="正方形/長方形 25">
            <a:extLst>
              <a:ext uri="{FF2B5EF4-FFF2-40B4-BE49-F238E27FC236}">
                <a16:creationId xmlns:a16="http://schemas.microsoft.com/office/drawing/2014/main" id="{2A328941-03C8-745E-06D8-177C9BB81400}"/>
              </a:ext>
            </a:extLst>
          </p:cNvPr>
          <p:cNvSpPr/>
          <p:nvPr/>
        </p:nvSpPr>
        <p:spPr>
          <a:xfrm>
            <a:off x="10491114" y="5136908"/>
            <a:ext cx="1278321" cy="21214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Defer</a:t>
            </a:r>
            <a:endParaRPr kumimoji="1" lang="ja-JP" altLang="en-US" sz="1200" dirty="0"/>
          </a:p>
        </p:txBody>
      </p:sp>
      <p:sp>
        <p:nvSpPr>
          <p:cNvPr id="27" name="正方形/長方形 26">
            <a:extLst>
              <a:ext uri="{FF2B5EF4-FFF2-40B4-BE49-F238E27FC236}">
                <a16:creationId xmlns:a16="http://schemas.microsoft.com/office/drawing/2014/main" id="{9234E144-BB06-F691-3A5B-A15FDE96951D}"/>
              </a:ext>
            </a:extLst>
          </p:cNvPr>
          <p:cNvSpPr/>
          <p:nvPr/>
        </p:nvSpPr>
        <p:spPr>
          <a:xfrm>
            <a:off x="10491115" y="5409131"/>
            <a:ext cx="1278321" cy="21214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Scheduled</a:t>
            </a:r>
            <a:endParaRPr kumimoji="1" lang="ja-JP" altLang="en-US" sz="1200" dirty="0"/>
          </a:p>
        </p:txBody>
      </p:sp>
      <p:sp>
        <p:nvSpPr>
          <p:cNvPr id="28" name="正方形/長方形 27">
            <a:extLst>
              <a:ext uri="{FF2B5EF4-FFF2-40B4-BE49-F238E27FC236}">
                <a16:creationId xmlns:a16="http://schemas.microsoft.com/office/drawing/2014/main" id="{6295F5F1-B786-E086-FC62-F87E4D2192D8}"/>
              </a:ext>
            </a:extLst>
          </p:cNvPr>
          <p:cNvSpPr/>
          <p:nvPr/>
        </p:nvSpPr>
        <p:spPr>
          <a:xfrm>
            <a:off x="10491116" y="5681354"/>
            <a:ext cx="1278321" cy="21214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Out-of-Cycle</a:t>
            </a:r>
            <a:endParaRPr kumimoji="1" lang="ja-JP" altLang="en-US" sz="1200" dirty="0"/>
          </a:p>
        </p:txBody>
      </p:sp>
      <p:sp>
        <p:nvSpPr>
          <p:cNvPr id="29" name="正方形/長方形 28">
            <a:extLst>
              <a:ext uri="{FF2B5EF4-FFF2-40B4-BE49-F238E27FC236}">
                <a16:creationId xmlns:a16="http://schemas.microsoft.com/office/drawing/2014/main" id="{E40278DF-8C57-E68C-BE55-4C305A363425}"/>
              </a:ext>
            </a:extLst>
          </p:cNvPr>
          <p:cNvSpPr/>
          <p:nvPr/>
        </p:nvSpPr>
        <p:spPr>
          <a:xfrm>
            <a:off x="10491114" y="5953578"/>
            <a:ext cx="1278321" cy="212147"/>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Immediate</a:t>
            </a:r>
            <a:endParaRPr kumimoji="1" lang="ja-JP" altLang="en-US" sz="1200" dirty="0"/>
          </a:p>
        </p:txBody>
      </p:sp>
      <p:sp>
        <p:nvSpPr>
          <p:cNvPr id="30" name="矢印: 右 29">
            <a:extLst>
              <a:ext uri="{FF2B5EF4-FFF2-40B4-BE49-F238E27FC236}">
                <a16:creationId xmlns:a16="http://schemas.microsoft.com/office/drawing/2014/main" id="{A363A9CE-307F-AB09-40AF-B59AA1160B8E}"/>
              </a:ext>
            </a:extLst>
          </p:cNvPr>
          <p:cNvSpPr/>
          <p:nvPr/>
        </p:nvSpPr>
        <p:spPr>
          <a:xfrm>
            <a:off x="5136729" y="4583002"/>
            <a:ext cx="264829" cy="3694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F0C7897B-5EE0-0370-10EF-D6313141E777}"/>
              </a:ext>
            </a:extLst>
          </p:cNvPr>
          <p:cNvSpPr/>
          <p:nvPr/>
        </p:nvSpPr>
        <p:spPr>
          <a:xfrm>
            <a:off x="6799233" y="4583002"/>
            <a:ext cx="264829" cy="3694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77496CF2-0E9A-E0DC-B327-CD4D0BC51D90}"/>
              </a:ext>
            </a:extLst>
          </p:cNvPr>
          <p:cNvSpPr/>
          <p:nvPr/>
        </p:nvSpPr>
        <p:spPr>
          <a:xfrm>
            <a:off x="8485948" y="4583002"/>
            <a:ext cx="264829" cy="3694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矢印: 右 32">
            <a:extLst>
              <a:ext uri="{FF2B5EF4-FFF2-40B4-BE49-F238E27FC236}">
                <a16:creationId xmlns:a16="http://schemas.microsoft.com/office/drawing/2014/main" id="{B201E3E5-146A-F3E9-F5A4-885B9B654D8B}"/>
              </a:ext>
            </a:extLst>
          </p:cNvPr>
          <p:cNvSpPr/>
          <p:nvPr/>
        </p:nvSpPr>
        <p:spPr>
          <a:xfrm>
            <a:off x="10160558" y="4583002"/>
            <a:ext cx="264829" cy="36942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a:extLst>
              <a:ext uri="{FF2B5EF4-FFF2-40B4-BE49-F238E27FC236}">
                <a16:creationId xmlns:a16="http://schemas.microsoft.com/office/drawing/2014/main" id="{D233F08B-A369-9D92-FDE7-AAB409D25F8A}"/>
              </a:ext>
            </a:extLst>
          </p:cNvPr>
          <p:cNvPicPr>
            <a:picLocks noChangeAspect="1"/>
          </p:cNvPicPr>
          <p:nvPr/>
        </p:nvPicPr>
        <p:blipFill>
          <a:blip r:embed="rId2"/>
          <a:stretch>
            <a:fillRect/>
          </a:stretch>
        </p:blipFill>
        <p:spPr>
          <a:xfrm>
            <a:off x="9050420" y="1602713"/>
            <a:ext cx="1730691" cy="16043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8782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569189-D89C-3926-759E-132E23E6B687}"/>
              </a:ext>
            </a:extLst>
          </p:cNvPr>
          <p:cNvSpPr>
            <a:spLocks noGrp="1"/>
          </p:cNvSpPr>
          <p:nvPr>
            <p:ph type="title"/>
          </p:nvPr>
        </p:nvSpPr>
        <p:spPr/>
        <p:txBody>
          <a:bodyPr/>
          <a:lstStyle/>
          <a:p>
            <a:r>
              <a:rPr kumimoji="1" lang="ja-JP" altLang="en-US" dirty="0"/>
              <a:t>弱性のトリアージ：</a:t>
            </a:r>
            <a:r>
              <a:rPr kumimoji="1" lang="en-US" altLang="ja-JP" dirty="0"/>
              <a:t>SSVC</a:t>
            </a:r>
            <a:r>
              <a:rPr kumimoji="1" lang="ja-JP" altLang="en-US" dirty="0"/>
              <a:t>：例示</a:t>
            </a:r>
          </a:p>
        </p:txBody>
      </p:sp>
      <p:sp>
        <p:nvSpPr>
          <p:cNvPr id="3" name="コンテンツ プレースホルダー 2">
            <a:extLst>
              <a:ext uri="{FF2B5EF4-FFF2-40B4-BE49-F238E27FC236}">
                <a16:creationId xmlns:a16="http://schemas.microsoft.com/office/drawing/2014/main" id="{55734201-F773-BA2A-D2D1-EE3025261C17}"/>
              </a:ext>
            </a:extLst>
          </p:cNvPr>
          <p:cNvSpPr>
            <a:spLocks noGrp="1"/>
          </p:cNvSpPr>
          <p:nvPr>
            <p:ph idx="1"/>
          </p:nvPr>
        </p:nvSpPr>
        <p:spPr/>
        <p:txBody>
          <a:bodyPr>
            <a:normAutofit fontScale="77500" lnSpcReduction="20000"/>
          </a:bodyPr>
          <a:lstStyle/>
          <a:p>
            <a:pPr marL="0" indent="0">
              <a:buNone/>
            </a:pPr>
            <a:r>
              <a:rPr lang="ja-JP" altLang="en-US" dirty="0"/>
              <a:t>実際の</a:t>
            </a:r>
            <a:r>
              <a:rPr lang="en-US" altLang="ja-JP" dirty="0"/>
              <a:t>CVE-ID</a:t>
            </a:r>
            <a:r>
              <a:rPr lang="ja-JP" altLang="en-US" dirty="0"/>
              <a:t>を当てはめて確認してみます。（</a:t>
            </a:r>
            <a:r>
              <a:rPr lang="en-US" altLang="ja-JP" dirty="0"/>
              <a:t>CISA Coordinator Tree</a:t>
            </a:r>
            <a:r>
              <a:rPr lang="ja-JP" altLang="en-US" dirty="0"/>
              <a:t>を使います）</a:t>
            </a:r>
            <a:endParaRPr lang="en-US" altLang="ja-JP" dirty="0"/>
          </a:p>
          <a:p>
            <a:r>
              <a:rPr lang="en-US" altLang="ja-JP" dirty="0"/>
              <a:t>CVE-2024-21762</a:t>
            </a:r>
          </a:p>
          <a:p>
            <a:pPr lvl="1">
              <a:buFont typeface="Wingdings" panose="05000000000000000000" pitchFamily="2" charset="2"/>
              <a:buChar char="Ø"/>
            </a:pPr>
            <a:r>
              <a:rPr lang="en-US" altLang="ja-JP" dirty="0" err="1"/>
              <a:t>Vlunrichment</a:t>
            </a:r>
            <a:r>
              <a:rPr lang="ja-JP" altLang="en-US" dirty="0"/>
              <a:t>によりると、以下のような状況です。</a:t>
            </a:r>
            <a:endParaRPr lang="en-US" altLang="ja-JP" dirty="0"/>
          </a:p>
          <a:p>
            <a:pPr lvl="2"/>
            <a:r>
              <a:rPr lang="en-US" altLang="ja-JP" dirty="0" err="1"/>
              <a:t>Exploitaiton:</a:t>
            </a:r>
            <a:r>
              <a:rPr lang="en-US" altLang="ja-JP" dirty="0" err="1">
                <a:solidFill>
                  <a:schemeClr val="bg1"/>
                </a:solidFill>
                <a:highlight>
                  <a:srgbClr val="000000"/>
                </a:highlight>
              </a:rPr>
              <a:t>active</a:t>
            </a:r>
            <a:r>
              <a:rPr lang="en-US" altLang="ja-JP" dirty="0"/>
              <a:t>/</a:t>
            </a:r>
            <a:r>
              <a:rPr lang="en-US" altLang="ja-JP" dirty="0" err="1"/>
              <a:t>Automatable:</a:t>
            </a:r>
            <a:r>
              <a:rPr lang="en-US" altLang="ja-JP" dirty="0" err="1">
                <a:solidFill>
                  <a:schemeClr val="bg1"/>
                </a:solidFill>
                <a:highlight>
                  <a:srgbClr val="000000"/>
                </a:highlight>
              </a:rPr>
              <a:t>yes</a:t>
            </a:r>
            <a:r>
              <a:rPr lang="en-US" altLang="ja-JP" dirty="0"/>
              <a:t>/Technical </a:t>
            </a:r>
            <a:r>
              <a:rPr lang="en-US" altLang="ja-JP" dirty="0" err="1"/>
              <a:t>Impact:</a:t>
            </a:r>
            <a:r>
              <a:rPr lang="en-US" altLang="ja-JP" dirty="0" err="1">
                <a:solidFill>
                  <a:schemeClr val="bg1"/>
                </a:solidFill>
                <a:highlight>
                  <a:srgbClr val="000000"/>
                </a:highlight>
              </a:rPr>
              <a:t>total</a:t>
            </a:r>
            <a:endParaRPr lang="en-US" altLang="ja-JP" dirty="0">
              <a:solidFill>
                <a:schemeClr val="bg1"/>
              </a:solidFill>
              <a:highlight>
                <a:srgbClr val="000000"/>
              </a:highlight>
            </a:endParaRPr>
          </a:p>
          <a:p>
            <a:pPr lvl="1">
              <a:buFont typeface="Wingdings" panose="05000000000000000000" pitchFamily="2" charset="2"/>
              <a:buChar char="Ø"/>
            </a:pPr>
            <a:r>
              <a:rPr lang="en-US" altLang="ja-JP" dirty="0"/>
              <a:t>CISA Coordinator Tree(v1)</a:t>
            </a:r>
            <a:r>
              <a:rPr lang="ja-JP" altLang="en-US" dirty="0"/>
              <a:t>を見ると、</a:t>
            </a:r>
            <a:r>
              <a:rPr lang="en-US" altLang="ja-JP" dirty="0" err="1"/>
              <a:t>Misson&amp;Well-being</a:t>
            </a:r>
            <a:r>
              <a:rPr lang="ja-JP" altLang="en-US" dirty="0"/>
              <a:t>は手動入力が必要</a:t>
            </a:r>
            <a:endParaRPr lang="en-US" altLang="ja-JP" dirty="0"/>
          </a:p>
          <a:p>
            <a:pPr lvl="2"/>
            <a:r>
              <a:rPr lang="en-US" altLang="ja-JP" dirty="0"/>
              <a:t>Mission Prevalence	</a:t>
            </a:r>
            <a:r>
              <a:rPr lang="ja-JP" altLang="en-US" dirty="0">
                <a:sym typeface="Wingdings" panose="05000000000000000000" pitchFamily="2" charset="2"/>
              </a:rPr>
              <a:t>：（企業等の）使命</a:t>
            </a:r>
            <a:r>
              <a:rPr lang="en-US" altLang="ja-JP" dirty="0">
                <a:sym typeface="Wingdings" panose="05000000000000000000" pitchFamily="2" charset="2"/>
              </a:rPr>
              <a:t>/mission</a:t>
            </a:r>
            <a:r>
              <a:rPr lang="ja-JP" altLang="en-US" dirty="0">
                <a:sym typeface="Wingdings" panose="05000000000000000000" pitchFamily="2" charset="2"/>
              </a:rPr>
              <a:t>にどの程度不可欠か</a:t>
            </a:r>
            <a:endParaRPr lang="en-US" altLang="ja-JP" dirty="0"/>
          </a:p>
          <a:p>
            <a:pPr lvl="2"/>
            <a:r>
              <a:rPr lang="en-US" altLang="ja-JP" dirty="0"/>
              <a:t>Public Well-being Impact	</a:t>
            </a:r>
            <a:r>
              <a:rPr lang="ja-JP" altLang="en-US" dirty="0"/>
              <a:t>：公衆衛生（身体</a:t>
            </a:r>
            <a:r>
              <a:rPr lang="en-US" altLang="ja-JP" dirty="0"/>
              <a:t>/</a:t>
            </a:r>
            <a:r>
              <a:rPr lang="ja-JP" altLang="en-US" dirty="0"/>
              <a:t>環境</a:t>
            </a:r>
            <a:r>
              <a:rPr lang="en-US" altLang="ja-JP" dirty="0"/>
              <a:t>/</a:t>
            </a:r>
            <a:r>
              <a:rPr lang="ja-JP" altLang="en-US" dirty="0"/>
              <a:t>経済</a:t>
            </a:r>
            <a:r>
              <a:rPr lang="en-US" altLang="ja-JP" dirty="0"/>
              <a:t>/</a:t>
            </a:r>
            <a:r>
              <a:rPr lang="ja-JP" altLang="en-US" dirty="0"/>
              <a:t>心理 的）への影響</a:t>
            </a:r>
            <a:endParaRPr lang="en-US" altLang="ja-JP" dirty="0"/>
          </a:p>
          <a:p>
            <a:pPr lvl="3"/>
            <a:r>
              <a:rPr lang="ja-JP" altLang="en-US" dirty="0"/>
              <a:t>対象システムと環境によるので、自身で定義する必要がある。</a:t>
            </a:r>
            <a:endParaRPr lang="en-US" altLang="ja-JP" dirty="0"/>
          </a:p>
          <a:p>
            <a:pPr lvl="3"/>
            <a:r>
              <a:rPr lang="en-US" altLang="ja-JP" dirty="0"/>
              <a:t>low</a:t>
            </a:r>
            <a:r>
              <a:rPr lang="ja-JP" altLang="en-US" dirty="0"/>
              <a:t>の場合は</a:t>
            </a:r>
            <a:r>
              <a:rPr lang="en-US" altLang="ja-JP" dirty="0"/>
              <a:t>Attend</a:t>
            </a:r>
            <a:r>
              <a:rPr lang="ja-JP" altLang="en-US" dirty="0"/>
              <a:t>、そのほかは</a:t>
            </a:r>
            <a:r>
              <a:rPr lang="en-US" altLang="ja-JP" dirty="0"/>
              <a:t>Act</a:t>
            </a:r>
            <a:r>
              <a:rPr lang="ja-JP" altLang="en-US" dirty="0"/>
              <a:t>で対応が必要となる</a:t>
            </a:r>
            <a:endParaRPr lang="en-US" altLang="ja-JP" dirty="0"/>
          </a:p>
          <a:p>
            <a:pPr marL="0" indent="0">
              <a:buNone/>
            </a:pPr>
            <a:endParaRPr lang="en-US" altLang="ja-JP" dirty="0"/>
          </a:p>
          <a:p>
            <a:pPr marL="0" indent="0">
              <a:buNone/>
            </a:pPr>
            <a:r>
              <a:rPr lang="ja-JP" altLang="en-US" dirty="0"/>
              <a:t>注意点</a:t>
            </a:r>
            <a:endParaRPr lang="en-US" altLang="ja-JP" dirty="0"/>
          </a:p>
          <a:p>
            <a:r>
              <a:rPr lang="ja-JP" altLang="en-US" dirty="0"/>
              <a:t>決定木に任せる、という決断ができるか</a:t>
            </a:r>
            <a:endParaRPr lang="en-US" altLang="ja-JP" dirty="0"/>
          </a:p>
          <a:p>
            <a:pPr lvl="1">
              <a:buFont typeface="Wingdings" panose="05000000000000000000" pitchFamily="2" charset="2"/>
              <a:buChar char="Ø"/>
            </a:pPr>
            <a:r>
              <a:rPr lang="en-US" altLang="ja-JP" dirty="0"/>
              <a:t>CISA Coordinator Tree</a:t>
            </a:r>
            <a:r>
              <a:rPr lang="ja-JP" altLang="en-US" dirty="0"/>
              <a:t>なら、</a:t>
            </a:r>
            <a:r>
              <a:rPr lang="en-US" altLang="ja-JP" dirty="0" err="1"/>
              <a:t>Vulnrichment</a:t>
            </a:r>
            <a:r>
              <a:rPr lang="en-US" altLang="ja-JP" dirty="0"/>
              <a:t>/NVD</a:t>
            </a:r>
            <a:r>
              <a:rPr lang="ja-JP" altLang="en-US" dirty="0"/>
              <a:t>で</a:t>
            </a:r>
            <a:r>
              <a:rPr lang="en-US" altLang="ja-JP" dirty="0"/>
              <a:t>Decision point</a:t>
            </a:r>
            <a:r>
              <a:rPr lang="ja-JP" altLang="en-US" dirty="0"/>
              <a:t>の値が公開されています。</a:t>
            </a:r>
            <a:endParaRPr lang="en-US" altLang="ja-JP" dirty="0"/>
          </a:p>
          <a:p>
            <a:pPr lvl="1">
              <a:buFont typeface="Wingdings" panose="05000000000000000000" pitchFamily="2" charset="2"/>
              <a:buChar char="Ø"/>
            </a:pPr>
            <a:r>
              <a:rPr lang="en-US" altLang="ja-JP" dirty="0"/>
              <a:t>NVD</a:t>
            </a:r>
            <a:r>
              <a:rPr lang="ja-JP" altLang="en-US" dirty="0"/>
              <a:t>お勧めで決定できるので、</a:t>
            </a:r>
            <a:r>
              <a:rPr lang="en-US" altLang="ja-JP" dirty="0"/>
              <a:t>CISA Coordinator Tree</a:t>
            </a:r>
            <a:r>
              <a:rPr lang="ja-JP" altLang="en-US" dirty="0"/>
              <a:t>を使ったほうがいいかも</a:t>
            </a:r>
            <a:endParaRPr lang="en-US" altLang="ja-JP" dirty="0"/>
          </a:p>
          <a:p>
            <a:r>
              <a:rPr lang="ja-JP" altLang="en-US" dirty="0"/>
              <a:t>そもそも、</a:t>
            </a:r>
            <a:r>
              <a:rPr lang="en-US" altLang="ja-JP" dirty="0"/>
              <a:t>SSVC</a:t>
            </a:r>
            <a:r>
              <a:rPr lang="ja-JP" altLang="en-US" dirty="0"/>
              <a:t>自動判定な「</a:t>
            </a:r>
            <a:r>
              <a:rPr lang="en-US" altLang="ja-JP" dirty="0"/>
              <a:t>OSS</a:t>
            </a:r>
            <a:r>
              <a:rPr lang="ja-JP" altLang="en-US" dirty="0"/>
              <a:t>ツール」ってあったっけ</a:t>
            </a:r>
            <a:r>
              <a:rPr lang="en-US" altLang="ja-JP" dirty="0"/>
              <a:t>…</a:t>
            </a:r>
          </a:p>
          <a:p>
            <a:pPr lvl="1">
              <a:buFont typeface="Wingdings" panose="05000000000000000000" pitchFamily="2" charset="2"/>
              <a:buChar char="Ø"/>
            </a:pPr>
            <a:r>
              <a:rPr lang="ja-JP" altLang="en-US" dirty="0"/>
              <a:t>ウチで作ろうか</a:t>
            </a:r>
            <a:r>
              <a:rPr lang="en-US" altLang="ja-JP" dirty="0"/>
              <a:t>…</a:t>
            </a:r>
            <a:r>
              <a:rPr lang="ja-JP" altLang="en-US" dirty="0"/>
              <a:t>。というか自動判定しないとこんなの使えんよ。</a:t>
            </a:r>
            <a:endParaRPr lang="en-US" altLang="ja-JP" dirty="0"/>
          </a:p>
        </p:txBody>
      </p:sp>
      <p:sp>
        <p:nvSpPr>
          <p:cNvPr id="4" name="フッター プレースホルダー 3">
            <a:extLst>
              <a:ext uri="{FF2B5EF4-FFF2-40B4-BE49-F238E27FC236}">
                <a16:creationId xmlns:a16="http://schemas.microsoft.com/office/drawing/2014/main" id="{DAE46D00-4E3D-B5E8-1631-91BFF1B2A18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57298772-B432-826C-83AD-4836C9F90931}"/>
              </a:ext>
            </a:extLst>
          </p:cNvPr>
          <p:cNvSpPr>
            <a:spLocks noGrp="1"/>
          </p:cNvSpPr>
          <p:nvPr>
            <p:ph type="sldNum" sz="quarter" idx="12"/>
          </p:nvPr>
        </p:nvSpPr>
        <p:spPr/>
        <p:txBody>
          <a:bodyPr/>
          <a:lstStyle/>
          <a:p>
            <a:fld id="{D5D64311-2522-477B-8D07-5C1D5CBB8559}" type="slidenum">
              <a:rPr kumimoji="1" lang="ja-JP" altLang="en-US" smtClean="0"/>
              <a:t>34</a:t>
            </a:fld>
            <a:endParaRPr kumimoji="1" lang="ja-JP" altLang="en-US"/>
          </a:p>
        </p:txBody>
      </p:sp>
      <p:pic>
        <p:nvPicPr>
          <p:cNvPr id="9" name="図 8">
            <a:extLst>
              <a:ext uri="{FF2B5EF4-FFF2-40B4-BE49-F238E27FC236}">
                <a16:creationId xmlns:a16="http://schemas.microsoft.com/office/drawing/2014/main" id="{C561E6EE-9763-7F02-EC03-D54171DA0C6E}"/>
              </a:ext>
            </a:extLst>
          </p:cNvPr>
          <p:cNvPicPr>
            <a:picLocks noChangeAspect="1"/>
          </p:cNvPicPr>
          <p:nvPr/>
        </p:nvPicPr>
        <p:blipFill>
          <a:blip r:embed="rId2"/>
          <a:stretch>
            <a:fillRect/>
          </a:stretch>
        </p:blipFill>
        <p:spPr>
          <a:xfrm>
            <a:off x="10489622" y="931764"/>
            <a:ext cx="1655462" cy="2191900"/>
          </a:xfrm>
          <a:prstGeom prst="rect">
            <a:avLst/>
          </a:prstGeom>
          <a:ln>
            <a:noFill/>
          </a:ln>
          <a:effectLst>
            <a:outerShdw blurRad="190500" algn="tl" rotWithShape="0">
              <a:srgbClr val="000000">
                <a:alpha val="70000"/>
              </a:srgbClr>
            </a:outerShdw>
          </a:effectLst>
        </p:spPr>
      </p:pic>
      <p:pic>
        <p:nvPicPr>
          <p:cNvPr id="11" name="図 10">
            <a:extLst>
              <a:ext uri="{FF2B5EF4-FFF2-40B4-BE49-F238E27FC236}">
                <a16:creationId xmlns:a16="http://schemas.microsoft.com/office/drawing/2014/main" id="{48F9D1D3-0887-7055-A241-7D1F5D45A5E2}"/>
              </a:ext>
            </a:extLst>
          </p:cNvPr>
          <p:cNvPicPr>
            <a:picLocks noChangeAspect="1"/>
          </p:cNvPicPr>
          <p:nvPr/>
        </p:nvPicPr>
        <p:blipFill>
          <a:blip r:embed="rId3"/>
          <a:stretch>
            <a:fillRect/>
          </a:stretch>
        </p:blipFill>
        <p:spPr>
          <a:xfrm>
            <a:off x="7711631" y="3118622"/>
            <a:ext cx="2777991" cy="1586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4259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543B48-A60B-C354-3839-08A5D898E971}"/>
              </a:ext>
            </a:extLst>
          </p:cNvPr>
          <p:cNvSpPr>
            <a:spLocks noGrp="1"/>
          </p:cNvSpPr>
          <p:nvPr>
            <p:ph type="title"/>
          </p:nvPr>
        </p:nvSpPr>
        <p:spPr/>
        <p:txBody>
          <a:bodyPr/>
          <a:lstStyle/>
          <a:p>
            <a:r>
              <a:rPr kumimoji="1" lang="ja-JP" altLang="en-US" dirty="0"/>
              <a:t>脆弱性のトリアージ：組み合わせ</a:t>
            </a:r>
          </a:p>
        </p:txBody>
      </p:sp>
      <p:sp>
        <p:nvSpPr>
          <p:cNvPr id="3" name="コンテンツ プレースホルダー 2">
            <a:extLst>
              <a:ext uri="{FF2B5EF4-FFF2-40B4-BE49-F238E27FC236}">
                <a16:creationId xmlns:a16="http://schemas.microsoft.com/office/drawing/2014/main" id="{A885F02E-B373-D572-6D24-D11BF8B5BA11}"/>
              </a:ext>
            </a:extLst>
          </p:cNvPr>
          <p:cNvSpPr>
            <a:spLocks noGrp="1"/>
          </p:cNvSpPr>
          <p:nvPr>
            <p:ph idx="1"/>
          </p:nvPr>
        </p:nvSpPr>
        <p:spPr/>
        <p:txBody>
          <a:bodyPr/>
          <a:lstStyle/>
          <a:p>
            <a:pPr marL="0" indent="0">
              <a:buNone/>
            </a:pPr>
            <a:r>
              <a:rPr lang="en-US" altLang="ja-JP" dirty="0"/>
              <a:t>CVSS Base Score</a:t>
            </a:r>
            <a:r>
              <a:rPr lang="ja-JP" altLang="en-US" dirty="0"/>
              <a:t>や</a:t>
            </a:r>
            <a:r>
              <a:rPr lang="en-US" altLang="ja-JP" dirty="0"/>
              <a:t>EPSS, KEV Catalog</a:t>
            </a:r>
            <a:r>
              <a:rPr lang="ja-JP" altLang="en-US" dirty="0"/>
              <a:t>などを組合わせて、ある程度自動で判断を行うツールが存在します。</a:t>
            </a:r>
            <a:endParaRPr lang="en-US" altLang="ja-JP" dirty="0"/>
          </a:p>
          <a:p>
            <a:r>
              <a:rPr kumimoji="1" lang="en-US" altLang="ja-JP" dirty="0" err="1"/>
              <a:t>CVE_Prioritizer</a:t>
            </a:r>
            <a:endParaRPr kumimoji="1" lang="en-US" altLang="ja-JP" dirty="0"/>
          </a:p>
          <a:p>
            <a:r>
              <a:rPr lang="en-US" altLang="ja-JP" dirty="0" err="1"/>
              <a:t>SploitScan</a:t>
            </a:r>
            <a:endParaRPr lang="en-US" altLang="ja-JP" dirty="0"/>
          </a:p>
          <a:p>
            <a:pPr marL="0" indent="0">
              <a:buNone/>
            </a:pPr>
            <a:endParaRPr lang="en-US" altLang="ja-JP" dirty="0"/>
          </a:p>
          <a:p>
            <a:pPr marL="0" indent="0">
              <a:buNone/>
            </a:pPr>
            <a:r>
              <a:rPr kumimoji="1" lang="ja-JP" altLang="en-US" dirty="0"/>
              <a:t>考え方としては非常に参考になる為、ここでは各ツールを紹介します。</a:t>
            </a:r>
            <a:endParaRPr kumimoji="1" lang="en-US" altLang="ja-JP" dirty="0"/>
          </a:p>
        </p:txBody>
      </p:sp>
      <p:sp>
        <p:nvSpPr>
          <p:cNvPr id="4" name="フッター プレースホルダー 3">
            <a:extLst>
              <a:ext uri="{FF2B5EF4-FFF2-40B4-BE49-F238E27FC236}">
                <a16:creationId xmlns:a16="http://schemas.microsoft.com/office/drawing/2014/main" id="{6261B2C5-5CBF-AA3B-A508-3B9DE12BC52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144C56B4-C78E-C14E-39E5-1664A4185F81}"/>
              </a:ext>
            </a:extLst>
          </p:cNvPr>
          <p:cNvSpPr>
            <a:spLocks noGrp="1"/>
          </p:cNvSpPr>
          <p:nvPr>
            <p:ph type="sldNum" sz="quarter" idx="12"/>
          </p:nvPr>
        </p:nvSpPr>
        <p:spPr/>
        <p:txBody>
          <a:bodyPr/>
          <a:lstStyle/>
          <a:p>
            <a:fld id="{D5D64311-2522-477B-8D07-5C1D5CBB8559}" type="slidenum">
              <a:rPr kumimoji="1" lang="ja-JP" altLang="en-US" smtClean="0"/>
              <a:t>35</a:t>
            </a:fld>
            <a:endParaRPr kumimoji="1" lang="ja-JP" altLang="en-US"/>
          </a:p>
        </p:txBody>
      </p:sp>
    </p:spTree>
    <p:extLst>
      <p:ext uri="{BB962C8B-B14F-4D97-AF65-F5344CB8AC3E}">
        <p14:creationId xmlns:p14="http://schemas.microsoft.com/office/powerpoint/2010/main" val="2921236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7DBF5-BDE1-D0BC-AA5A-8FD789770FE2}"/>
              </a:ext>
            </a:extLst>
          </p:cNvPr>
          <p:cNvSpPr>
            <a:spLocks noGrp="1"/>
          </p:cNvSpPr>
          <p:nvPr>
            <p:ph type="title"/>
          </p:nvPr>
        </p:nvSpPr>
        <p:spPr/>
        <p:txBody>
          <a:bodyPr/>
          <a:lstStyle/>
          <a:p>
            <a:r>
              <a:rPr kumimoji="1" lang="ja-JP" altLang="en-US" dirty="0"/>
              <a:t>脆弱性のトリアージ：組み合わせ：</a:t>
            </a:r>
            <a:r>
              <a:rPr kumimoji="1" lang="en-US" altLang="ja-JP" dirty="0" err="1"/>
              <a:t>CVE_Prioritizer</a:t>
            </a:r>
            <a:endParaRPr kumimoji="1" lang="ja-JP" altLang="en-US" dirty="0"/>
          </a:p>
        </p:txBody>
      </p:sp>
      <p:sp>
        <p:nvSpPr>
          <p:cNvPr id="3" name="コンテンツ プレースホルダー 2">
            <a:extLst>
              <a:ext uri="{FF2B5EF4-FFF2-40B4-BE49-F238E27FC236}">
                <a16:creationId xmlns:a16="http://schemas.microsoft.com/office/drawing/2014/main" id="{8E95377A-710F-8022-7358-D8051DB137FE}"/>
              </a:ext>
            </a:extLst>
          </p:cNvPr>
          <p:cNvSpPr>
            <a:spLocks noGrp="1"/>
          </p:cNvSpPr>
          <p:nvPr>
            <p:ph idx="1"/>
          </p:nvPr>
        </p:nvSpPr>
        <p:spPr/>
        <p:txBody>
          <a:bodyPr/>
          <a:lstStyle/>
          <a:p>
            <a:pPr marL="0" indent="0">
              <a:buNone/>
            </a:pPr>
            <a:r>
              <a:rPr kumimoji="1" lang="en-US" altLang="ja-JP" dirty="0">
                <a:hlinkClick r:id="rId2"/>
              </a:rPr>
              <a:t>https://github.com/TURROKS/CVE_Prioritizer</a:t>
            </a:r>
            <a:endParaRPr kumimoji="1" lang="en-US" altLang="ja-JP" dirty="0"/>
          </a:p>
          <a:p>
            <a:r>
              <a:rPr kumimoji="1" lang="en-US" altLang="ja-JP" dirty="0"/>
              <a:t>CVSS, EPSS, KEV Catalog, </a:t>
            </a:r>
            <a:r>
              <a:rPr kumimoji="1" lang="en-US" altLang="ja-JP" dirty="0" err="1"/>
              <a:t>VulnCheck</a:t>
            </a:r>
            <a:r>
              <a:rPr kumimoji="1" lang="ja-JP" altLang="en-US" dirty="0"/>
              <a:t>のコミュニティリソース</a:t>
            </a:r>
            <a:r>
              <a:rPr kumimoji="1" lang="en-US" altLang="ja-JP" dirty="0"/>
              <a:t>(NVD++</a:t>
            </a:r>
            <a:r>
              <a:rPr kumimoji="1" lang="ja-JP" altLang="en-US" dirty="0"/>
              <a:t>、</a:t>
            </a:r>
            <a:r>
              <a:rPr kumimoji="1" lang="en-US" altLang="ja-JP" dirty="0"/>
              <a:t>KEV)</a:t>
            </a:r>
            <a:r>
              <a:rPr kumimoji="1" lang="ja-JP" altLang="en-US" dirty="0"/>
              <a:t>を組み合わせて、脆弱性のパッチ適用優先順位付けを支援するツール</a:t>
            </a:r>
            <a:endParaRPr kumimoji="1" lang="en-US" altLang="ja-JP" dirty="0"/>
          </a:p>
          <a:p>
            <a:endParaRPr lang="en-US" altLang="ja-JP" dirty="0"/>
          </a:p>
        </p:txBody>
      </p:sp>
      <p:sp>
        <p:nvSpPr>
          <p:cNvPr id="4" name="フッター プレースホルダー 3">
            <a:extLst>
              <a:ext uri="{FF2B5EF4-FFF2-40B4-BE49-F238E27FC236}">
                <a16:creationId xmlns:a16="http://schemas.microsoft.com/office/drawing/2014/main" id="{B0717816-4B4D-A46C-09E0-63934DE7DD59}"/>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D351B0B-0524-3F79-5112-F3AA944EDEE5}"/>
              </a:ext>
            </a:extLst>
          </p:cNvPr>
          <p:cNvSpPr>
            <a:spLocks noGrp="1"/>
          </p:cNvSpPr>
          <p:nvPr>
            <p:ph type="sldNum" sz="quarter" idx="12"/>
          </p:nvPr>
        </p:nvSpPr>
        <p:spPr/>
        <p:txBody>
          <a:bodyPr/>
          <a:lstStyle/>
          <a:p>
            <a:fld id="{D5D64311-2522-477B-8D07-5C1D5CBB8559}" type="slidenum">
              <a:rPr kumimoji="1" lang="ja-JP" altLang="en-US" smtClean="0"/>
              <a:t>36</a:t>
            </a:fld>
            <a:endParaRPr kumimoji="1" lang="ja-JP" altLang="en-US"/>
          </a:p>
        </p:txBody>
      </p:sp>
      <p:graphicFrame>
        <p:nvGraphicFramePr>
          <p:cNvPr id="6" name="表 5">
            <a:extLst>
              <a:ext uri="{FF2B5EF4-FFF2-40B4-BE49-F238E27FC236}">
                <a16:creationId xmlns:a16="http://schemas.microsoft.com/office/drawing/2014/main" id="{AF10CC08-AD7F-14DE-8399-B0F0925BDCAC}"/>
              </a:ext>
            </a:extLst>
          </p:cNvPr>
          <p:cNvGraphicFramePr>
            <a:graphicFrameLocks noGrp="1"/>
          </p:cNvGraphicFramePr>
          <p:nvPr>
            <p:extLst>
              <p:ext uri="{D42A27DB-BD31-4B8C-83A1-F6EECF244321}">
                <p14:modId xmlns:p14="http://schemas.microsoft.com/office/powerpoint/2010/main" val="1716925565"/>
              </p:ext>
            </p:extLst>
          </p:nvPr>
        </p:nvGraphicFramePr>
        <p:xfrm>
          <a:off x="7702970" y="2533788"/>
          <a:ext cx="4197928" cy="2225040"/>
        </p:xfrm>
        <a:graphic>
          <a:graphicData uri="http://schemas.openxmlformats.org/drawingml/2006/table">
            <a:tbl>
              <a:tblPr firstRow="1" bandRow="1">
                <a:tableStyleId>{5C22544A-7EE6-4342-B048-85BDC9FD1C3A}</a:tableStyleId>
              </a:tblPr>
              <a:tblGrid>
                <a:gridCol w="1309255">
                  <a:extLst>
                    <a:ext uri="{9D8B030D-6E8A-4147-A177-3AD203B41FA5}">
                      <a16:colId xmlns:a16="http://schemas.microsoft.com/office/drawing/2014/main" val="403134987"/>
                    </a:ext>
                  </a:extLst>
                </a:gridCol>
                <a:gridCol w="2888673">
                  <a:extLst>
                    <a:ext uri="{9D8B030D-6E8A-4147-A177-3AD203B41FA5}">
                      <a16:colId xmlns:a16="http://schemas.microsoft.com/office/drawing/2014/main" val="2759658871"/>
                    </a:ext>
                  </a:extLst>
                </a:gridCol>
              </a:tblGrid>
              <a:tr h="370840">
                <a:tc>
                  <a:txBody>
                    <a:bodyPr/>
                    <a:lstStyle/>
                    <a:p>
                      <a:pPr algn="ctr"/>
                      <a:r>
                        <a:rPr kumimoji="1" lang="ja-JP" altLang="en-US" dirty="0"/>
                        <a:t>優先度</a:t>
                      </a:r>
                    </a:p>
                  </a:txBody>
                  <a:tcPr/>
                </a:tc>
                <a:tc>
                  <a:txBody>
                    <a:bodyPr/>
                    <a:lstStyle/>
                    <a:p>
                      <a:pPr algn="ctr"/>
                      <a:r>
                        <a:rPr kumimoji="1" lang="ja-JP" altLang="en-US" dirty="0"/>
                        <a:t>説明</a:t>
                      </a:r>
                    </a:p>
                  </a:txBody>
                  <a:tcPr/>
                </a:tc>
                <a:extLst>
                  <a:ext uri="{0D108BD9-81ED-4DB2-BD59-A6C34878D82A}">
                    <a16:rowId xmlns:a16="http://schemas.microsoft.com/office/drawing/2014/main" val="940917307"/>
                  </a:ext>
                </a:extLst>
              </a:tr>
              <a:tr h="370840">
                <a:tc>
                  <a:txBody>
                    <a:bodyPr/>
                    <a:lstStyle/>
                    <a:p>
                      <a:r>
                        <a:rPr kumimoji="1" lang="en-US" altLang="ja-JP" dirty="0"/>
                        <a:t>Priority</a:t>
                      </a:r>
                      <a:r>
                        <a:rPr kumimoji="1" lang="ja-JP" altLang="en-US" dirty="0"/>
                        <a:t> </a:t>
                      </a:r>
                      <a:r>
                        <a:rPr kumimoji="1" lang="en-US" altLang="ja-JP" dirty="0"/>
                        <a:t>1+</a:t>
                      </a:r>
                      <a:endParaRPr kumimoji="1" lang="ja-JP" altLang="en-US" dirty="0"/>
                    </a:p>
                  </a:txBody>
                  <a:tcPr/>
                </a:tc>
                <a:tc>
                  <a:txBody>
                    <a:bodyPr/>
                    <a:lstStyle/>
                    <a:p>
                      <a:r>
                        <a:rPr kumimoji="1" lang="en-US" altLang="ja-JP" dirty="0"/>
                        <a:t>KEV Catalog</a:t>
                      </a:r>
                      <a:r>
                        <a:rPr kumimoji="1" lang="ja-JP" altLang="en-US" dirty="0"/>
                        <a:t>に登録がある</a:t>
                      </a:r>
                    </a:p>
                  </a:txBody>
                  <a:tcPr/>
                </a:tc>
                <a:extLst>
                  <a:ext uri="{0D108BD9-81ED-4DB2-BD59-A6C34878D82A}">
                    <a16:rowId xmlns:a16="http://schemas.microsoft.com/office/drawing/2014/main" val="3279691377"/>
                  </a:ext>
                </a:extLst>
              </a:tr>
              <a:tr h="370840">
                <a:tc>
                  <a:txBody>
                    <a:bodyPr/>
                    <a:lstStyle/>
                    <a:p>
                      <a:r>
                        <a:rPr kumimoji="1" lang="en-US" altLang="ja-JP" dirty="0"/>
                        <a:t>Priority 1</a:t>
                      </a:r>
                      <a:endParaRPr kumimoji="1" lang="ja-JP" altLang="en-US" dirty="0"/>
                    </a:p>
                  </a:txBody>
                  <a:tcPr/>
                </a:tc>
                <a:tc>
                  <a:txBody>
                    <a:bodyPr/>
                    <a:lstStyle/>
                    <a:p>
                      <a:r>
                        <a:rPr kumimoji="1" lang="ja-JP" altLang="en-US" dirty="0"/>
                        <a:t>右上象限の</a:t>
                      </a:r>
                      <a:r>
                        <a:rPr kumimoji="1" lang="en-US" altLang="ja-JP" dirty="0"/>
                        <a:t>CVE</a:t>
                      </a:r>
                      <a:endParaRPr kumimoji="1" lang="ja-JP" altLang="en-US" dirty="0"/>
                    </a:p>
                  </a:txBody>
                  <a:tcPr/>
                </a:tc>
                <a:extLst>
                  <a:ext uri="{0D108BD9-81ED-4DB2-BD59-A6C34878D82A}">
                    <a16:rowId xmlns:a16="http://schemas.microsoft.com/office/drawing/2014/main" val="3287952767"/>
                  </a:ext>
                </a:extLst>
              </a:tr>
              <a:tr h="370840">
                <a:tc>
                  <a:txBody>
                    <a:bodyPr/>
                    <a:lstStyle/>
                    <a:p>
                      <a:r>
                        <a:rPr kumimoji="1" lang="en-US" altLang="ja-JP" dirty="0"/>
                        <a:t>Priority 2</a:t>
                      </a:r>
                      <a:endParaRPr kumimoji="1" lang="ja-JP" altLang="en-US" dirty="0"/>
                    </a:p>
                  </a:txBody>
                  <a:tcPr/>
                </a:tc>
                <a:tc>
                  <a:txBody>
                    <a:bodyPr/>
                    <a:lstStyle/>
                    <a:p>
                      <a:r>
                        <a:rPr kumimoji="1" lang="ja-JP" altLang="en-US" dirty="0"/>
                        <a:t>右下象限の</a:t>
                      </a:r>
                      <a:r>
                        <a:rPr kumimoji="1" lang="en-US" altLang="ja-JP" dirty="0"/>
                        <a:t>CVE</a:t>
                      </a:r>
                      <a:endParaRPr kumimoji="1" lang="ja-JP" altLang="en-US" dirty="0"/>
                    </a:p>
                  </a:txBody>
                  <a:tcPr/>
                </a:tc>
                <a:extLst>
                  <a:ext uri="{0D108BD9-81ED-4DB2-BD59-A6C34878D82A}">
                    <a16:rowId xmlns:a16="http://schemas.microsoft.com/office/drawing/2014/main" val="2321674097"/>
                  </a:ext>
                </a:extLst>
              </a:tr>
              <a:tr h="370840">
                <a:tc>
                  <a:txBody>
                    <a:bodyPr/>
                    <a:lstStyle/>
                    <a:p>
                      <a:r>
                        <a:rPr kumimoji="1" lang="en-US" altLang="ja-JP" dirty="0"/>
                        <a:t>Priority 3</a:t>
                      </a:r>
                    </a:p>
                  </a:txBody>
                  <a:tcPr/>
                </a:tc>
                <a:tc>
                  <a:txBody>
                    <a:bodyPr/>
                    <a:lstStyle/>
                    <a:p>
                      <a:r>
                        <a:rPr kumimoji="1" lang="ja-JP" altLang="en-US" dirty="0"/>
                        <a:t>左上象限の</a:t>
                      </a:r>
                      <a:r>
                        <a:rPr kumimoji="1" lang="en-US" altLang="ja-JP" dirty="0"/>
                        <a:t>CVE</a:t>
                      </a:r>
                      <a:endParaRPr kumimoji="1" lang="ja-JP" altLang="en-US" dirty="0"/>
                    </a:p>
                  </a:txBody>
                  <a:tcPr/>
                </a:tc>
                <a:extLst>
                  <a:ext uri="{0D108BD9-81ED-4DB2-BD59-A6C34878D82A}">
                    <a16:rowId xmlns:a16="http://schemas.microsoft.com/office/drawing/2014/main" val="3712086401"/>
                  </a:ext>
                </a:extLst>
              </a:tr>
              <a:tr h="370840">
                <a:tc>
                  <a:txBody>
                    <a:bodyPr/>
                    <a:lstStyle/>
                    <a:p>
                      <a:r>
                        <a:rPr kumimoji="1" lang="en-US" altLang="ja-JP" dirty="0"/>
                        <a:t>Priority 4</a:t>
                      </a:r>
                      <a:endParaRPr kumimoji="1" lang="ja-JP" altLang="en-US" dirty="0"/>
                    </a:p>
                  </a:txBody>
                  <a:tcPr/>
                </a:tc>
                <a:tc>
                  <a:txBody>
                    <a:bodyPr/>
                    <a:lstStyle/>
                    <a:p>
                      <a:r>
                        <a:rPr kumimoji="1" lang="ja-JP" altLang="en-US" dirty="0"/>
                        <a:t>左下象限の</a:t>
                      </a:r>
                      <a:r>
                        <a:rPr kumimoji="1" lang="en-US" altLang="ja-JP" dirty="0"/>
                        <a:t>CVE</a:t>
                      </a:r>
                      <a:endParaRPr kumimoji="1" lang="ja-JP" altLang="en-US" dirty="0"/>
                    </a:p>
                  </a:txBody>
                  <a:tcPr/>
                </a:tc>
                <a:extLst>
                  <a:ext uri="{0D108BD9-81ED-4DB2-BD59-A6C34878D82A}">
                    <a16:rowId xmlns:a16="http://schemas.microsoft.com/office/drawing/2014/main" val="1155032155"/>
                  </a:ext>
                </a:extLst>
              </a:tr>
            </a:tbl>
          </a:graphicData>
        </a:graphic>
      </p:graphicFrame>
      <p:pic>
        <p:nvPicPr>
          <p:cNvPr id="1026" name="Picture 2">
            <a:extLst>
              <a:ext uri="{FF2B5EF4-FFF2-40B4-BE49-F238E27FC236}">
                <a16:creationId xmlns:a16="http://schemas.microsoft.com/office/drawing/2014/main" id="{2855FC31-57B1-FC6E-03F7-B7CDC1B73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104" y="2533788"/>
            <a:ext cx="4930293" cy="3697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0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414334C-F042-D528-48C4-9ACD1A92985D}"/>
              </a:ext>
            </a:extLst>
          </p:cNvPr>
          <p:cNvPicPr>
            <a:picLocks noChangeAspect="1"/>
          </p:cNvPicPr>
          <p:nvPr/>
        </p:nvPicPr>
        <p:blipFill>
          <a:blip r:embed="rId2"/>
          <a:stretch>
            <a:fillRect/>
          </a:stretch>
        </p:blipFill>
        <p:spPr>
          <a:xfrm>
            <a:off x="291101" y="2602429"/>
            <a:ext cx="3405369" cy="2899064"/>
          </a:xfrm>
          <a:prstGeom prst="rect">
            <a:avLst/>
          </a:prstGeom>
        </p:spPr>
      </p:pic>
      <p:sp>
        <p:nvSpPr>
          <p:cNvPr id="2" name="タイトル 1">
            <a:extLst>
              <a:ext uri="{FF2B5EF4-FFF2-40B4-BE49-F238E27FC236}">
                <a16:creationId xmlns:a16="http://schemas.microsoft.com/office/drawing/2014/main" id="{FCD1C970-B36C-63AC-AC1A-AE5559A3BC95}"/>
              </a:ext>
            </a:extLst>
          </p:cNvPr>
          <p:cNvSpPr>
            <a:spLocks noGrp="1"/>
          </p:cNvSpPr>
          <p:nvPr>
            <p:ph type="title"/>
          </p:nvPr>
        </p:nvSpPr>
        <p:spPr/>
        <p:txBody>
          <a:bodyPr/>
          <a:lstStyle/>
          <a:p>
            <a:r>
              <a:rPr kumimoji="1" lang="ja-JP" altLang="en-US" dirty="0"/>
              <a:t>脆弱性のトリアージ：組み合わせ</a:t>
            </a:r>
            <a:r>
              <a:rPr lang="ja-JP" altLang="en-US" dirty="0"/>
              <a:t>：</a:t>
            </a:r>
            <a:r>
              <a:rPr lang="en-US" altLang="ja-JP" dirty="0" err="1"/>
              <a:t>SploitScan</a:t>
            </a:r>
            <a:endParaRPr kumimoji="1" lang="ja-JP" altLang="en-US" dirty="0"/>
          </a:p>
        </p:txBody>
      </p:sp>
      <p:sp>
        <p:nvSpPr>
          <p:cNvPr id="3" name="コンテンツ プレースホルダー 2">
            <a:extLst>
              <a:ext uri="{FF2B5EF4-FFF2-40B4-BE49-F238E27FC236}">
                <a16:creationId xmlns:a16="http://schemas.microsoft.com/office/drawing/2014/main" id="{EDFE3403-39C4-7309-362A-B03E3C477A8A}"/>
              </a:ext>
            </a:extLst>
          </p:cNvPr>
          <p:cNvSpPr>
            <a:spLocks noGrp="1"/>
          </p:cNvSpPr>
          <p:nvPr>
            <p:ph idx="1"/>
          </p:nvPr>
        </p:nvSpPr>
        <p:spPr/>
        <p:txBody>
          <a:bodyPr/>
          <a:lstStyle/>
          <a:p>
            <a:pPr marL="0" indent="0">
              <a:buNone/>
            </a:pPr>
            <a:r>
              <a:rPr kumimoji="1" lang="en-US" altLang="ja-JP" dirty="0">
                <a:hlinkClick r:id="rId3"/>
              </a:rPr>
              <a:t>https://github.com/xaitax/SploitScan</a:t>
            </a:r>
            <a:endParaRPr kumimoji="1" lang="en-US" altLang="ja-JP" dirty="0"/>
          </a:p>
          <a:p>
            <a:r>
              <a:rPr kumimoji="1" lang="en-US" altLang="ja-JP" dirty="0" err="1"/>
              <a:t>CVE_Prioritizer</a:t>
            </a:r>
            <a:r>
              <a:rPr kumimoji="1" lang="ja-JP" altLang="en-US" dirty="0"/>
              <a:t>同様、</a:t>
            </a:r>
            <a:r>
              <a:rPr lang="en-US" altLang="ja-JP" dirty="0"/>
              <a:t>CVE, EPSS, KEV Catalog</a:t>
            </a:r>
            <a:r>
              <a:rPr lang="ja-JP" altLang="en-US" dirty="0"/>
              <a:t>などを使用します</a:t>
            </a:r>
            <a:endParaRPr lang="en-US" altLang="ja-JP" dirty="0"/>
          </a:p>
          <a:p>
            <a:pPr lvl="1"/>
            <a:r>
              <a:rPr lang="ja-JP" altLang="en-US" dirty="0"/>
              <a:t>比較すると、脆弱性スキャナ連携機能や</a:t>
            </a:r>
            <a:r>
              <a:rPr lang="en-US" altLang="ja-JP" dirty="0"/>
              <a:t>AI</a:t>
            </a:r>
            <a:r>
              <a:rPr lang="ja-JP" altLang="en-US" dirty="0"/>
              <a:t>利用など、高機能</a:t>
            </a:r>
            <a:endParaRPr lang="en-US" altLang="ja-JP" dirty="0"/>
          </a:p>
          <a:p>
            <a:endParaRPr kumimoji="1" lang="ja-JP" altLang="en-US" dirty="0"/>
          </a:p>
        </p:txBody>
      </p:sp>
      <p:sp>
        <p:nvSpPr>
          <p:cNvPr id="4" name="フッター プレースホルダー 3">
            <a:extLst>
              <a:ext uri="{FF2B5EF4-FFF2-40B4-BE49-F238E27FC236}">
                <a16:creationId xmlns:a16="http://schemas.microsoft.com/office/drawing/2014/main" id="{4328D440-9282-EF1C-8C8C-EC6E98905B09}"/>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546C318-8B43-24A4-B55E-7724DCD38492}"/>
              </a:ext>
            </a:extLst>
          </p:cNvPr>
          <p:cNvSpPr>
            <a:spLocks noGrp="1"/>
          </p:cNvSpPr>
          <p:nvPr>
            <p:ph type="sldNum" sz="quarter" idx="12"/>
          </p:nvPr>
        </p:nvSpPr>
        <p:spPr/>
        <p:txBody>
          <a:bodyPr/>
          <a:lstStyle/>
          <a:p>
            <a:fld id="{D5D64311-2522-477B-8D07-5C1D5CBB8559}" type="slidenum">
              <a:rPr kumimoji="1" lang="ja-JP" altLang="en-US" smtClean="0"/>
              <a:t>37</a:t>
            </a:fld>
            <a:endParaRPr kumimoji="1" lang="ja-JP" altLang="en-US"/>
          </a:p>
        </p:txBody>
      </p:sp>
      <p:graphicFrame>
        <p:nvGraphicFramePr>
          <p:cNvPr id="7" name="表 6">
            <a:extLst>
              <a:ext uri="{FF2B5EF4-FFF2-40B4-BE49-F238E27FC236}">
                <a16:creationId xmlns:a16="http://schemas.microsoft.com/office/drawing/2014/main" id="{1B69934B-0C34-3AF5-AC03-85753F235C90}"/>
              </a:ext>
            </a:extLst>
          </p:cNvPr>
          <p:cNvGraphicFramePr>
            <a:graphicFrameLocks noGrp="1"/>
          </p:cNvGraphicFramePr>
          <p:nvPr>
            <p:extLst>
              <p:ext uri="{D42A27DB-BD31-4B8C-83A1-F6EECF244321}">
                <p14:modId xmlns:p14="http://schemas.microsoft.com/office/powerpoint/2010/main" val="2032498148"/>
              </p:ext>
            </p:extLst>
          </p:nvPr>
        </p:nvGraphicFramePr>
        <p:xfrm>
          <a:off x="2466106" y="4051961"/>
          <a:ext cx="9434792" cy="2225040"/>
        </p:xfrm>
        <a:graphic>
          <a:graphicData uri="http://schemas.openxmlformats.org/drawingml/2006/table">
            <a:tbl>
              <a:tblPr firstRow="1" bandRow="1">
                <a:tableStyleId>{5C22544A-7EE6-4342-B048-85BDC9FD1C3A}</a:tableStyleId>
              </a:tblPr>
              <a:tblGrid>
                <a:gridCol w="862291">
                  <a:extLst>
                    <a:ext uri="{9D8B030D-6E8A-4147-A177-3AD203B41FA5}">
                      <a16:colId xmlns:a16="http://schemas.microsoft.com/office/drawing/2014/main" val="1904348739"/>
                    </a:ext>
                  </a:extLst>
                </a:gridCol>
                <a:gridCol w="4000500">
                  <a:extLst>
                    <a:ext uri="{9D8B030D-6E8A-4147-A177-3AD203B41FA5}">
                      <a16:colId xmlns:a16="http://schemas.microsoft.com/office/drawing/2014/main" val="2968187805"/>
                    </a:ext>
                  </a:extLst>
                </a:gridCol>
                <a:gridCol w="4572001">
                  <a:extLst>
                    <a:ext uri="{9D8B030D-6E8A-4147-A177-3AD203B41FA5}">
                      <a16:colId xmlns:a16="http://schemas.microsoft.com/office/drawing/2014/main" val="1073494508"/>
                    </a:ext>
                  </a:extLst>
                </a:gridCol>
              </a:tblGrid>
              <a:tr h="370840">
                <a:tc>
                  <a:txBody>
                    <a:bodyPr/>
                    <a:lstStyle/>
                    <a:p>
                      <a:r>
                        <a:rPr kumimoji="1" lang="ja-JP" altLang="en-US" sz="1600" dirty="0"/>
                        <a:t>優先度</a:t>
                      </a:r>
                    </a:p>
                  </a:txBody>
                  <a:tcPr/>
                </a:tc>
                <a:tc>
                  <a:txBody>
                    <a:bodyPr/>
                    <a:lstStyle/>
                    <a:p>
                      <a:r>
                        <a:rPr kumimoji="1" lang="en-US" altLang="ja-JP" sz="1600" dirty="0"/>
                        <a:t>CVSS Score</a:t>
                      </a:r>
                      <a:endParaRPr kumimoji="1" lang="ja-JP" altLang="en-US" sz="1600" dirty="0"/>
                    </a:p>
                  </a:txBody>
                  <a:tcPr/>
                </a:tc>
                <a:tc>
                  <a:txBody>
                    <a:bodyPr/>
                    <a:lstStyle/>
                    <a:p>
                      <a:endParaRPr kumimoji="1" lang="ja-JP" altLang="en-US" sz="1600"/>
                    </a:p>
                  </a:txBody>
                  <a:tcPr/>
                </a:tc>
                <a:extLst>
                  <a:ext uri="{0D108BD9-81ED-4DB2-BD59-A6C34878D82A}">
                    <a16:rowId xmlns:a16="http://schemas.microsoft.com/office/drawing/2014/main" val="2381758467"/>
                  </a:ext>
                </a:extLst>
              </a:tr>
              <a:tr h="370840">
                <a:tc>
                  <a:txBody>
                    <a:bodyPr/>
                    <a:lstStyle/>
                    <a:p>
                      <a:r>
                        <a:rPr kumimoji="1" lang="en-US" altLang="ja-JP" sz="1600" dirty="0"/>
                        <a:t>A+</a:t>
                      </a:r>
                      <a:endParaRPr kumimoji="1" lang="ja-JP" altLang="en-US" sz="1600" dirty="0"/>
                    </a:p>
                  </a:txBody>
                  <a:tcPr/>
                </a:tc>
                <a:tc>
                  <a:txBody>
                    <a:bodyPr/>
                    <a:lstStyle/>
                    <a:p>
                      <a:r>
                        <a:rPr kumimoji="1" lang="en-US" altLang="ja-JP" sz="1600" dirty="0"/>
                        <a:t>KEV</a:t>
                      </a:r>
                      <a:r>
                        <a:rPr kumimoji="1" lang="ja-JP" altLang="en-US" sz="1600" dirty="0"/>
                        <a:t> </a:t>
                      </a:r>
                      <a:r>
                        <a:rPr kumimoji="1" lang="en-US" altLang="ja-JP" sz="1600" dirty="0"/>
                        <a:t>Catalog</a:t>
                      </a:r>
                      <a:r>
                        <a:rPr kumimoji="1" lang="ja-JP" altLang="en-US" sz="1600" dirty="0"/>
                        <a:t>にある</a:t>
                      </a:r>
                      <a:r>
                        <a:rPr kumimoji="1" lang="en-US" altLang="ja-JP" sz="1600" dirty="0"/>
                        <a:t> </a:t>
                      </a:r>
                      <a:r>
                        <a:rPr kumimoji="1" lang="ja-JP" altLang="en-US" sz="1600" dirty="0"/>
                        <a:t>または </a:t>
                      </a:r>
                      <a:r>
                        <a:rPr kumimoji="1" lang="en-US" altLang="ja-JP" sz="1600" dirty="0"/>
                        <a:t>Exploit</a:t>
                      </a:r>
                      <a:r>
                        <a:rPr kumimoji="1" lang="ja-JP" altLang="en-US" sz="1600" dirty="0"/>
                        <a:t>がある</a:t>
                      </a:r>
                      <a:endParaRPr kumimoji="1" lang="en-US" altLang="ja-JP" sz="1600" dirty="0"/>
                    </a:p>
                  </a:txBody>
                  <a:tcPr/>
                </a:tc>
                <a:tc>
                  <a:txBody>
                    <a:bodyPr/>
                    <a:lstStyle/>
                    <a:p>
                      <a:r>
                        <a:rPr kumimoji="1" lang="ja-JP" altLang="en-US" sz="1600" dirty="0"/>
                        <a:t>パッチ適用のリスクと緊急性が最も高い</a:t>
                      </a:r>
                    </a:p>
                  </a:txBody>
                  <a:tcPr/>
                </a:tc>
                <a:extLst>
                  <a:ext uri="{0D108BD9-81ED-4DB2-BD59-A6C34878D82A}">
                    <a16:rowId xmlns:a16="http://schemas.microsoft.com/office/drawing/2014/main" val="3809052050"/>
                  </a:ext>
                </a:extLst>
              </a:tr>
              <a:tr h="370840">
                <a:tc>
                  <a:txBody>
                    <a:bodyPr/>
                    <a:lstStyle/>
                    <a:p>
                      <a:r>
                        <a:rPr kumimoji="1" lang="en-US" altLang="ja-JP" sz="1600" dirty="0"/>
                        <a:t>A</a:t>
                      </a:r>
                      <a:endParaRPr kumimoji="1" lang="ja-JP" altLang="en-US" sz="1600" dirty="0"/>
                    </a:p>
                  </a:txBody>
                  <a:tcPr/>
                </a:tc>
                <a:tc>
                  <a:txBody>
                    <a:bodyPr/>
                    <a:lstStyle/>
                    <a:p>
                      <a:r>
                        <a:rPr kumimoji="1" lang="en-US" altLang="ja-JP" sz="1600" dirty="0"/>
                        <a:t>CVSS&gt;=6.0</a:t>
                      </a:r>
                      <a:r>
                        <a:rPr kumimoji="1" lang="ja-JP" altLang="en-US" sz="1600" dirty="0"/>
                        <a:t> かつ </a:t>
                      </a:r>
                      <a:r>
                        <a:rPr kumimoji="1" lang="en-US" altLang="ja-JP" sz="1600" dirty="0"/>
                        <a:t>EPSS&gt;=0.2</a:t>
                      </a:r>
                      <a:endParaRPr kumimoji="1" lang="ja-JP" altLang="en-US" sz="1600" dirty="0"/>
                    </a:p>
                  </a:txBody>
                  <a:tcPr/>
                </a:tc>
                <a:tc>
                  <a:txBody>
                    <a:bodyPr/>
                    <a:lstStyle/>
                    <a:p>
                      <a:r>
                        <a:rPr kumimoji="1" lang="ja-JP" altLang="en-US" sz="1600" dirty="0"/>
                        <a:t>深刻度が高く、悪用される可能性がかなり高い</a:t>
                      </a:r>
                    </a:p>
                  </a:txBody>
                  <a:tcPr/>
                </a:tc>
                <a:extLst>
                  <a:ext uri="{0D108BD9-81ED-4DB2-BD59-A6C34878D82A}">
                    <a16:rowId xmlns:a16="http://schemas.microsoft.com/office/drawing/2014/main" val="662862531"/>
                  </a:ext>
                </a:extLst>
              </a:tr>
              <a:tr h="370840">
                <a:tc>
                  <a:txBody>
                    <a:bodyPr/>
                    <a:lstStyle/>
                    <a:p>
                      <a:r>
                        <a:rPr kumimoji="1" lang="en-US" altLang="ja-JP" sz="1600" dirty="0"/>
                        <a:t>B</a:t>
                      </a:r>
                      <a:endParaRPr kumimoji="1" lang="ja-JP" altLang="en-US" sz="1600" dirty="0"/>
                    </a:p>
                  </a:txBody>
                  <a:tcPr/>
                </a:tc>
                <a:tc>
                  <a:txBody>
                    <a:bodyPr/>
                    <a:lstStyle/>
                    <a:p>
                      <a:r>
                        <a:rPr kumimoji="1" lang="en-US" altLang="ja-JP" sz="1600" dirty="0"/>
                        <a:t>CVSS&gt;=6.0 </a:t>
                      </a:r>
                      <a:r>
                        <a:rPr kumimoji="1" lang="ja-JP" altLang="en-US" sz="1600" dirty="0"/>
                        <a:t>だが </a:t>
                      </a:r>
                      <a:r>
                        <a:rPr kumimoji="1" lang="en-US" altLang="ja-JP" sz="1600" dirty="0"/>
                        <a:t>EPSS&lt;0.2</a:t>
                      </a:r>
                      <a:endParaRPr kumimoji="1" lang="ja-JP" altLang="en-US" sz="1600" dirty="0"/>
                    </a:p>
                  </a:txBody>
                  <a:tcPr/>
                </a:tc>
                <a:tc>
                  <a:txBody>
                    <a:bodyPr/>
                    <a:lstStyle/>
                    <a:p>
                      <a:r>
                        <a:rPr kumimoji="1" lang="ja-JP" altLang="en-US" sz="1600" dirty="0"/>
                        <a:t>重大度は高いが、悪用される可能性は低い</a:t>
                      </a:r>
                    </a:p>
                  </a:txBody>
                  <a:tcPr/>
                </a:tc>
                <a:extLst>
                  <a:ext uri="{0D108BD9-81ED-4DB2-BD59-A6C34878D82A}">
                    <a16:rowId xmlns:a16="http://schemas.microsoft.com/office/drawing/2014/main" val="3387899141"/>
                  </a:ext>
                </a:extLst>
              </a:tr>
              <a:tr h="370840">
                <a:tc>
                  <a:txBody>
                    <a:bodyPr/>
                    <a:lstStyle/>
                    <a:p>
                      <a:r>
                        <a:rPr kumimoji="1" lang="en-US" altLang="ja-JP" sz="1600" dirty="0"/>
                        <a:t>C</a:t>
                      </a:r>
                      <a:endParaRPr kumimoji="1" lang="ja-JP" altLang="en-US" sz="1600" dirty="0"/>
                    </a:p>
                  </a:txBody>
                  <a:tcPr/>
                </a:tc>
                <a:tc>
                  <a:txBody>
                    <a:bodyPr/>
                    <a:lstStyle/>
                    <a:p>
                      <a:r>
                        <a:rPr kumimoji="1" lang="en-US" altLang="ja-JP" sz="1600" dirty="0"/>
                        <a:t>CVSS&lt;6.0 </a:t>
                      </a:r>
                      <a:r>
                        <a:rPr kumimoji="1" lang="ja-JP" altLang="en-US" sz="1600" dirty="0"/>
                        <a:t>かつ </a:t>
                      </a:r>
                      <a:r>
                        <a:rPr kumimoji="1" lang="en-US" altLang="ja-JP" sz="1600" dirty="0"/>
                        <a:t>EPSS&gt;=0.2</a:t>
                      </a:r>
                      <a:endParaRPr kumimoji="1" lang="ja-JP" altLang="en-US" sz="1600" dirty="0"/>
                    </a:p>
                  </a:txBody>
                  <a:tcPr/>
                </a:tc>
                <a:tc>
                  <a:txBody>
                    <a:bodyPr/>
                    <a:lstStyle/>
                    <a:p>
                      <a:r>
                        <a:rPr kumimoji="1" lang="ja-JP" altLang="en-US" sz="1600" dirty="0"/>
                        <a:t>重大度は低いが、悪用される可能性は高い</a:t>
                      </a:r>
                    </a:p>
                  </a:txBody>
                  <a:tcPr/>
                </a:tc>
                <a:extLst>
                  <a:ext uri="{0D108BD9-81ED-4DB2-BD59-A6C34878D82A}">
                    <a16:rowId xmlns:a16="http://schemas.microsoft.com/office/drawing/2014/main" val="3611456041"/>
                  </a:ext>
                </a:extLst>
              </a:tr>
              <a:tr h="370840">
                <a:tc>
                  <a:txBody>
                    <a:bodyPr/>
                    <a:lstStyle/>
                    <a:p>
                      <a:r>
                        <a:rPr kumimoji="1" lang="en-US" altLang="ja-JP" sz="1600" dirty="0"/>
                        <a:t>D</a:t>
                      </a:r>
                      <a:endParaRPr kumimoji="1" lang="ja-JP" altLang="en-US" sz="1600" dirty="0"/>
                    </a:p>
                  </a:txBody>
                  <a:tcPr/>
                </a:tc>
                <a:tc>
                  <a:txBody>
                    <a:bodyPr/>
                    <a:lstStyle/>
                    <a:p>
                      <a:r>
                        <a:rPr kumimoji="1" lang="en-US" altLang="ja-JP" sz="1600" dirty="0"/>
                        <a:t>CVSS&lt;6.0 </a:t>
                      </a:r>
                      <a:r>
                        <a:rPr kumimoji="1" lang="ja-JP" altLang="en-US" sz="1600" dirty="0"/>
                        <a:t>かつ </a:t>
                      </a:r>
                      <a:r>
                        <a:rPr kumimoji="1" lang="en-US" altLang="ja-JP" sz="1600" dirty="0"/>
                        <a:t>EPSS&lt;0.2</a:t>
                      </a:r>
                      <a:endParaRPr kumimoji="1" lang="ja-JP" altLang="en-US" sz="1600" dirty="0"/>
                    </a:p>
                  </a:txBody>
                  <a:tcPr/>
                </a:tc>
                <a:tc>
                  <a:txBody>
                    <a:bodyPr/>
                    <a:lstStyle/>
                    <a:p>
                      <a:r>
                        <a:rPr kumimoji="1" lang="ja-JP" altLang="en-US" sz="1600" dirty="0"/>
                        <a:t>重大度が低く、悪用される可能性が低い</a:t>
                      </a:r>
                    </a:p>
                  </a:txBody>
                  <a:tcPr/>
                </a:tc>
                <a:extLst>
                  <a:ext uri="{0D108BD9-81ED-4DB2-BD59-A6C34878D82A}">
                    <a16:rowId xmlns:a16="http://schemas.microsoft.com/office/drawing/2014/main" val="2486818720"/>
                  </a:ext>
                </a:extLst>
              </a:tr>
            </a:tbl>
          </a:graphicData>
        </a:graphic>
      </p:graphicFrame>
    </p:spTree>
    <p:extLst>
      <p:ext uri="{BB962C8B-B14F-4D97-AF65-F5344CB8AC3E}">
        <p14:creationId xmlns:p14="http://schemas.microsoft.com/office/powerpoint/2010/main" val="3477746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182F50-7310-74AE-3C88-0669D7DB6C32}"/>
              </a:ext>
            </a:extLst>
          </p:cNvPr>
          <p:cNvSpPr>
            <a:spLocks noGrp="1"/>
          </p:cNvSpPr>
          <p:nvPr>
            <p:ph type="title"/>
          </p:nvPr>
        </p:nvSpPr>
        <p:spPr/>
        <p:txBody>
          <a:bodyPr/>
          <a:lstStyle/>
          <a:p>
            <a:r>
              <a:rPr kumimoji="1" lang="ja-JP" altLang="en-US" dirty="0"/>
              <a:t>脆弱性のトリアージ：</a:t>
            </a:r>
            <a:r>
              <a:rPr lang="ja-JP" altLang="en-US" dirty="0"/>
              <a:t>リスクと対応</a:t>
            </a:r>
            <a:endParaRPr kumimoji="1" lang="ja-JP" altLang="en-US" dirty="0"/>
          </a:p>
        </p:txBody>
      </p:sp>
      <p:sp>
        <p:nvSpPr>
          <p:cNvPr id="3" name="コンテンツ プレースホルダー 2">
            <a:extLst>
              <a:ext uri="{FF2B5EF4-FFF2-40B4-BE49-F238E27FC236}">
                <a16:creationId xmlns:a16="http://schemas.microsoft.com/office/drawing/2014/main" id="{07064FC8-D5FA-B6A4-9114-D2148A844703}"/>
              </a:ext>
            </a:extLst>
          </p:cNvPr>
          <p:cNvSpPr>
            <a:spLocks noGrp="1"/>
          </p:cNvSpPr>
          <p:nvPr>
            <p:ph idx="1"/>
          </p:nvPr>
        </p:nvSpPr>
        <p:spPr/>
        <p:txBody>
          <a:bodyPr>
            <a:normAutofit fontScale="92500" lnSpcReduction="10000"/>
          </a:bodyPr>
          <a:lstStyle/>
          <a:p>
            <a:pPr marL="0" indent="0">
              <a:buNone/>
            </a:pPr>
            <a:r>
              <a:rPr kumimoji="1" lang="ja-JP" altLang="en-US" dirty="0"/>
              <a:t>リスクにどのように対応するか、対応を決める必要があります。</a:t>
            </a:r>
            <a:br>
              <a:rPr kumimoji="1" lang="en-US" altLang="ja-JP" dirty="0"/>
            </a:br>
            <a:r>
              <a:rPr kumimoji="1" lang="ja-JP" altLang="en-US" dirty="0"/>
              <a:t>おおよそ以下のような対策を取ることが求められます。</a:t>
            </a:r>
            <a:endParaRPr kumimoji="1" lang="en-US" altLang="ja-JP" dirty="0"/>
          </a:p>
          <a:p>
            <a:r>
              <a:rPr lang="ja-JP" altLang="en-US" dirty="0"/>
              <a:t>回避：原因を根本から取り除く</a:t>
            </a:r>
            <a:endParaRPr lang="en-US" altLang="ja-JP" dirty="0"/>
          </a:p>
          <a:p>
            <a:r>
              <a:rPr kumimoji="1" lang="ja-JP" altLang="en-US" dirty="0"/>
              <a:t>軽減：影響を軽減する</a:t>
            </a:r>
            <a:endParaRPr kumimoji="1" lang="en-US" altLang="ja-JP" dirty="0"/>
          </a:p>
          <a:p>
            <a:r>
              <a:rPr lang="ja-JP" altLang="en-US" dirty="0"/>
              <a:t>転移：リスクを他に転嫁する</a:t>
            </a:r>
            <a:endParaRPr lang="en-US" altLang="ja-JP" dirty="0"/>
          </a:p>
          <a:p>
            <a:r>
              <a:rPr kumimoji="1" lang="ja-JP" altLang="en-US" dirty="0"/>
              <a:t>受容：リスクを受け入れる</a:t>
            </a:r>
            <a:endParaRPr kumimoji="1" lang="en-US" altLang="ja-JP" dirty="0"/>
          </a:p>
          <a:p>
            <a:pPr marL="0" indent="0">
              <a:buNone/>
            </a:pPr>
            <a:endParaRPr lang="en-US" altLang="ja-JP" dirty="0"/>
          </a:p>
          <a:p>
            <a:pPr marL="0" indent="0">
              <a:buNone/>
            </a:pPr>
            <a:r>
              <a:rPr kumimoji="1" lang="ja-JP" altLang="en-US" dirty="0"/>
              <a:t>リスク移転としてサイバー保険を記載していますが、</a:t>
            </a:r>
            <a:br>
              <a:rPr kumimoji="1" lang="en-US" altLang="ja-JP" dirty="0"/>
            </a:br>
            <a:r>
              <a:rPr kumimoji="1" lang="ja-JP" altLang="en-US" dirty="0"/>
              <a:t>これは発生を抑止できるものではなく、発生時の被害対策なだけであり、対策とは言えません。</a:t>
            </a:r>
            <a:endParaRPr kumimoji="1" lang="en-US" altLang="ja-JP" dirty="0"/>
          </a:p>
          <a:p>
            <a:pPr marL="0" indent="0">
              <a:buNone/>
            </a:pPr>
            <a:r>
              <a:rPr kumimoji="1" lang="ja-JP" altLang="en-US" dirty="0"/>
              <a:t>また、需要に関しても、発生するリスクに対策コストが見合わない場合の想定です。</a:t>
            </a:r>
          </a:p>
        </p:txBody>
      </p:sp>
      <p:sp>
        <p:nvSpPr>
          <p:cNvPr id="4" name="フッター プレースホルダー 3">
            <a:extLst>
              <a:ext uri="{FF2B5EF4-FFF2-40B4-BE49-F238E27FC236}">
                <a16:creationId xmlns:a16="http://schemas.microsoft.com/office/drawing/2014/main" id="{36A81801-7EC3-0DE1-C061-D21A0C2706CC}"/>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E65E6262-4932-33EB-6064-18B8DEF01F27}"/>
              </a:ext>
            </a:extLst>
          </p:cNvPr>
          <p:cNvSpPr>
            <a:spLocks noGrp="1"/>
          </p:cNvSpPr>
          <p:nvPr>
            <p:ph type="sldNum" sz="quarter" idx="12"/>
          </p:nvPr>
        </p:nvSpPr>
        <p:spPr/>
        <p:txBody>
          <a:bodyPr/>
          <a:lstStyle/>
          <a:p>
            <a:fld id="{D5D64311-2522-477B-8D07-5C1D5CBB8559}" type="slidenum">
              <a:rPr kumimoji="1" lang="ja-JP" altLang="en-US" smtClean="0"/>
              <a:t>38</a:t>
            </a:fld>
            <a:endParaRPr kumimoji="1" lang="ja-JP" altLang="en-US"/>
          </a:p>
        </p:txBody>
      </p:sp>
      <p:sp>
        <p:nvSpPr>
          <p:cNvPr id="6" name="四角形: 角を丸くする 5">
            <a:extLst>
              <a:ext uri="{FF2B5EF4-FFF2-40B4-BE49-F238E27FC236}">
                <a16:creationId xmlns:a16="http://schemas.microsoft.com/office/drawing/2014/main" id="{10B5FE38-206F-5170-8AE1-9F3259FBF563}"/>
              </a:ext>
            </a:extLst>
          </p:cNvPr>
          <p:cNvSpPr/>
          <p:nvPr/>
        </p:nvSpPr>
        <p:spPr>
          <a:xfrm>
            <a:off x="7171094" y="1502197"/>
            <a:ext cx="609583" cy="3056639"/>
          </a:xfrm>
          <a:prstGeom prst="roundRect">
            <a:avLst>
              <a:gd name="adj" fmla="val 50000"/>
            </a:avLst>
          </a:prstGeom>
          <a:solidFill>
            <a:srgbClr val="C91823"/>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lang="ja-JP" altLang="en-US" sz="1200" dirty="0">
                <a:solidFill>
                  <a:srgbClr val="FFFFFF"/>
                </a:solidFill>
                <a:latin typeface="メイリオ" panose="020B0604030504040204" pitchFamily="50" charset="-128"/>
                <a:ea typeface="メイリオ" panose="020B0604030504040204" pitchFamily="50" charset="-128"/>
              </a:rPr>
              <a:t>リスク</a:t>
            </a:r>
            <a:endParaRPr kumimoji="1" lang="ja-JP" altLang="en-US" sz="1200" dirty="0">
              <a:solidFill>
                <a:srgbClr val="FFFFFF"/>
              </a:solidFill>
              <a:latin typeface="メイリオ" panose="020B0604030504040204" pitchFamily="50" charset="-128"/>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82B729C1-7E49-DFBE-5FB8-52CD35465856}"/>
              </a:ext>
            </a:extLst>
          </p:cNvPr>
          <p:cNvSpPr/>
          <p:nvPr/>
        </p:nvSpPr>
        <p:spPr>
          <a:xfrm>
            <a:off x="8103876" y="1502197"/>
            <a:ext cx="609583" cy="360000"/>
          </a:xfrm>
          <a:prstGeom prst="roundRect">
            <a:avLst>
              <a:gd name="adj" fmla="val 50000"/>
            </a:avLst>
          </a:prstGeom>
          <a:solidFill>
            <a:srgbClr val="003C6E"/>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lang="ja-JP" altLang="en-US" sz="1200" dirty="0">
                <a:solidFill>
                  <a:srgbClr val="FFFFFF"/>
                </a:solidFill>
                <a:latin typeface="メイリオ" panose="020B0604030504040204" pitchFamily="50" charset="-128"/>
                <a:ea typeface="メイリオ" panose="020B0604030504040204" pitchFamily="50" charset="-128"/>
              </a:rPr>
              <a:t>回避</a:t>
            </a:r>
            <a:endParaRPr kumimoji="1" lang="ja-JP" altLang="en-US" sz="1200" dirty="0">
              <a:solidFill>
                <a:srgbClr val="FFFFFF"/>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BA9FEBBA-CBFE-F02C-2900-8E74C75AF3C6}"/>
              </a:ext>
            </a:extLst>
          </p:cNvPr>
          <p:cNvSpPr/>
          <p:nvPr/>
        </p:nvSpPr>
        <p:spPr>
          <a:xfrm>
            <a:off x="8103876" y="2398448"/>
            <a:ext cx="609583" cy="360000"/>
          </a:xfrm>
          <a:prstGeom prst="roundRect">
            <a:avLst>
              <a:gd name="adj" fmla="val 50000"/>
            </a:avLst>
          </a:prstGeom>
          <a:solidFill>
            <a:srgbClr val="003C6E"/>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lang="ja-JP" altLang="en-US" sz="1200" dirty="0">
                <a:solidFill>
                  <a:srgbClr val="FFFFFF"/>
                </a:solidFill>
                <a:latin typeface="メイリオ" panose="020B0604030504040204" pitchFamily="50" charset="-128"/>
                <a:ea typeface="メイリオ" panose="020B0604030504040204" pitchFamily="50" charset="-128"/>
              </a:rPr>
              <a:t>軽減</a:t>
            </a:r>
            <a:endParaRPr kumimoji="1" lang="ja-JP" altLang="en-US" sz="1200" dirty="0">
              <a:solidFill>
                <a:srgbClr val="FFFFFF"/>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4955408C-C231-0E52-A0BF-D125662FB7E3}"/>
              </a:ext>
            </a:extLst>
          </p:cNvPr>
          <p:cNvSpPr/>
          <p:nvPr/>
        </p:nvSpPr>
        <p:spPr>
          <a:xfrm>
            <a:off x="8103878" y="3294702"/>
            <a:ext cx="609583" cy="360000"/>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lang="ja-JP" altLang="en-US" sz="1200" dirty="0">
                <a:solidFill>
                  <a:srgbClr val="FFFFFF"/>
                </a:solidFill>
                <a:latin typeface="メイリオ" panose="020B0604030504040204" pitchFamily="50" charset="-128"/>
                <a:ea typeface="メイリオ" panose="020B0604030504040204" pitchFamily="50" charset="-128"/>
              </a:rPr>
              <a:t>移転</a:t>
            </a:r>
            <a:endParaRPr kumimoji="1" lang="ja-JP" altLang="en-US" sz="1200" dirty="0">
              <a:solidFill>
                <a:srgbClr val="FFFFFF"/>
              </a:solidFill>
              <a:latin typeface="メイリオ" panose="020B0604030504040204" pitchFamily="50" charset="-128"/>
              <a:ea typeface="メイリオ" panose="020B0604030504040204" pitchFamily="50" charset="-128"/>
            </a:endParaRPr>
          </a:p>
        </p:txBody>
      </p:sp>
      <p:sp>
        <p:nvSpPr>
          <p:cNvPr id="10" name="四角形: 角を丸くする 9">
            <a:extLst>
              <a:ext uri="{FF2B5EF4-FFF2-40B4-BE49-F238E27FC236}">
                <a16:creationId xmlns:a16="http://schemas.microsoft.com/office/drawing/2014/main" id="{6ADB0991-FCE5-79C6-1C3E-962726075C29}"/>
              </a:ext>
            </a:extLst>
          </p:cNvPr>
          <p:cNvSpPr/>
          <p:nvPr/>
        </p:nvSpPr>
        <p:spPr>
          <a:xfrm>
            <a:off x="8103876" y="4192581"/>
            <a:ext cx="609583" cy="360000"/>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200" dirty="0">
                <a:solidFill>
                  <a:srgbClr val="FFFFFF"/>
                </a:solidFill>
                <a:latin typeface="メイリオ" panose="020B0604030504040204" pitchFamily="50" charset="-128"/>
                <a:ea typeface="メイリオ" panose="020B0604030504040204" pitchFamily="50" charset="-128"/>
              </a:rPr>
              <a:t>受容</a:t>
            </a:r>
          </a:p>
        </p:txBody>
      </p:sp>
      <p:sp>
        <p:nvSpPr>
          <p:cNvPr id="11" name="四角形: 角を丸くする 10">
            <a:extLst>
              <a:ext uri="{FF2B5EF4-FFF2-40B4-BE49-F238E27FC236}">
                <a16:creationId xmlns:a16="http://schemas.microsoft.com/office/drawing/2014/main" id="{C524C6D3-6E54-99C0-FCE2-4451A2986333}"/>
              </a:ext>
            </a:extLst>
          </p:cNvPr>
          <p:cNvSpPr/>
          <p:nvPr/>
        </p:nvSpPr>
        <p:spPr>
          <a:xfrm>
            <a:off x="9055074" y="1350934"/>
            <a:ext cx="1436922" cy="672272"/>
          </a:xfrm>
          <a:prstGeom prst="roundRect">
            <a:avLst>
              <a:gd name="adj" fmla="val 35062"/>
            </a:avLst>
          </a:prstGeom>
          <a:solidFill>
            <a:srgbClr val="FFDE7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200" dirty="0">
                <a:solidFill>
                  <a:srgbClr val="262626"/>
                </a:solidFill>
                <a:latin typeface="メイリオ" panose="020B0604030504040204" pitchFamily="50" charset="-128"/>
                <a:ea typeface="メイリオ" panose="020B0604030504040204" pitchFamily="50" charset="-128"/>
              </a:rPr>
              <a:t>アップデート</a:t>
            </a:r>
            <a:br>
              <a:rPr lang="en-US" altLang="ja-JP" sz="1200" dirty="0">
                <a:solidFill>
                  <a:srgbClr val="262626"/>
                </a:solidFill>
                <a:latin typeface="メイリオ" panose="020B0604030504040204" pitchFamily="50" charset="-128"/>
                <a:ea typeface="メイリオ" panose="020B0604030504040204" pitchFamily="50" charset="-128"/>
              </a:rPr>
            </a:br>
            <a:r>
              <a:rPr lang="ja-JP" altLang="en-US" sz="1200" dirty="0">
                <a:solidFill>
                  <a:srgbClr val="262626"/>
                </a:solidFill>
                <a:latin typeface="メイリオ" panose="020B0604030504040204" pitchFamily="50" charset="-128"/>
                <a:ea typeface="メイリオ" panose="020B0604030504040204" pitchFamily="50" charset="-128"/>
              </a:rPr>
              <a:t>サービス停止、等</a:t>
            </a:r>
            <a:endParaRPr kumimoji="1" lang="en-US" altLang="ja-JP" sz="1200" dirty="0">
              <a:solidFill>
                <a:srgbClr val="262626"/>
              </a:solidFill>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9C8C17E7-9338-16F6-7505-62C3754F7B68}"/>
              </a:ext>
            </a:extLst>
          </p:cNvPr>
          <p:cNvSpPr/>
          <p:nvPr/>
        </p:nvSpPr>
        <p:spPr>
          <a:xfrm>
            <a:off x="9055074" y="2247186"/>
            <a:ext cx="1436922" cy="672272"/>
          </a:xfrm>
          <a:prstGeom prst="roundRect">
            <a:avLst>
              <a:gd name="adj" fmla="val 35062"/>
            </a:avLst>
          </a:prstGeom>
          <a:solidFill>
            <a:srgbClr val="FFDE7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en-US" altLang="ja-JP" sz="1200" dirty="0">
                <a:solidFill>
                  <a:srgbClr val="262626"/>
                </a:solidFill>
                <a:latin typeface="メイリオ" panose="020B0604030504040204" pitchFamily="50" charset="-128"/>
                <a:ea typeface="メイリオ" panose="020B0604030504040204" pitchFamily="50" charset="-128"/>
              </a:rPr>
              <a:t>WAF</a:t>
            </a:r>
            <a:r>
              <a:rPr kumimoji="1" lang="ja-JP" altLang="en-US" sz="1200" dirty="0">
                <a:solidFill>
                  <a:srgbClr val="262626"/>
                </a:solidFill>
                <a:latin typeface="メイリオ" panose="020B0604030504040204" pitchFamily="50" charset="-128"/>
                <a:ea typeface="メイリオ" panose="020B0604030504040204" pitchFamily="50" charset="-128"/>
              </a:rPr>
              <a:t>を入れる</a:t>
            </a:r>
            <a:br>
              <a:rPr kumimoji="1" lang="en-US" altLang="ja-JP" sz="1200" dirty="0">
                <a:solidFill>
                  <a:srgbClr val="262626"/>
                </a:solidFill>
                <a:latin typeface="メイリオ" panose="020B0604030504040204" pitchFamily="50" charset="-128"/>
                <a:ea typeface="メイリオ" panose="020B0604030504040204" pitchFamily="50" charset="-128"/>
              </a:rPr>
            </a:br>
            <a:r>
              <a:rPr kumimoji="1" lang="ja-JP" altLang="en-US" sz="1200" dirty="0">
                <a:solidFill>
                  <a:srgbClr val="262626"/>
                </a:solidFill>
                <a:latin typeface="メイリオ" panose="020B0604030504040204" pitchFamily="50" charset="-128"/>
                <a:ea typeface="メイリオ" panose="020B0604030504040204" pitchFamily="50" charset="-128"/>
              </a:rPr>
              <a:t>設定変更、等</a:t>
            </a:r>
            <a:endParaRPr kumimoji="1" lang="en-US" altLang="ja-JP" sz="1200" dirty="0">
              <a:solidFill>
                <a:srgbClr val="262626"/>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723CD268-B054-EA31-ADC3-1895CC9DF489}"/>
              </a:ext>
            </a:extLst>
          </p:cNvPr>
          <p:cNvSpPr/>
          <p:nvPr/>
        </p:nvSpPr>
        <p:spPr>
          <a:xfrm>
            <a:off x="9055074" y="3141814"/>
            <a:ext cx="1436922" cy="672272"/>
          </a:xfrm>
          <a:prstGeom prst="roundRect">
            <a:avLst>
              <a:gd name="adj" fmla="val 35062"/>
            </a:avLst>
          </a:prstGeom>
          <a:solidFill>
            <a:srgbClr val="FFDE7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200" dirty="0">
                <a:solidFill>
                  <a:srgbClr val="262626"/>
                </a:solidFill>
                <a:latin typeface="メイリオ" panose="020B0604030504040204" pitchFamily="50" charset="-128"/>
                <a:ea typeface="メイリオ" panose="020B0604030504040204" pitchFamily="50" charset="-128"/>
              </a:rPr>
              <a:t>サイバー保険加入</a:t>
            </a:r>
            <a:br>
              <a:rPr kumimoji="1" lang="en-US" altLang="ja-JP" sz="1200" dirty="0">
                <a:solidFill>
                  <a:srgbClr val="262626"/>
                </a:solidFill>
                <a:latin typeface="メイリオ" panose="020B0604030504040204" pitchFamily="50" charset="-128"/>
                <a:ea typeface="メイリオ" panose="020B0604030504040204" pitchFamily="50" charset="-128"/>
              </a:rPr>
            </a:br>
            <a:r>
              <a:rPr kumimoji="1" lang="ja-JP" altLang="en-US" sz="1200" dirty="0">
                <a:solidFill>
                  <a:srgbClr val="262626"/>
                </a:solidFill>
                <a:latin typeface="メイリオ" panose="020B0604030504040204" pitchFamily="50" charset="-128"/>
                <a:ea typeface="メイリオ" panose="020B0604030504040204" pitchFamily="50" charset="-128"/>
              </a:rPr>
              <a:t>運用外部委託、等</a:t>
            </a:r>
            <a:endParaRPr kumimoji="1" lang="en-US" altLang="ja-JP" sz="1200" dirty="0">
              <a:solidFill>
                <a:srgbClr val="262626"/>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4B839DF3-C981-8012-E420-B1169923FA08}"/>
              </a:ext>
            </a:extLst>
          </p:cNvPr>
          <p:cNvSpPr/>
          <p:nvPr/>
        </p:nvSpPr>
        <p:spPr>
          <a:xfrm>
            <a:off x="9055074" y="4036441"/>
            <a:ext cx="1436922" cy="672272"/>
          </a:xfrm>
          <a:prstGeom prst="roundRect">
            <a:avLst>
              <a:gd name="adj" fmla="val 35062"/>
            </a:avLst>
          </a:prstGeom>
          <a:solidFill>
            <a:srgbClr val="FFDE7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200" dirty="0">
                <a:solidFill>
                  <a:srgbClr val="262626"/>
                </a:solidFill>
                <a:latin typeface="メイリオ" panose="020B0604030504040204" pitchFamily="50" charset="-128"/>
                <a:ea typeface="メイリオ" panose="020B0604030504040204" pitchFamily="50" charset="-128"/>
              </a:rPr>
              <a:t>何もしない</a:t>
            </a:r>
            <a:endParaRPr kumimoji="1" lang="en-US" altLang="ja-JP" sz="1200" dirty="0">
              <a:solidFill>
                <a:srgbClr val="262626"/>
              </a:solidFill>
              <a:latin typeface="メイリオ" panose="020B0604030504040204" pitchFamily="50" charset="-128"/>
              <a:ea typeface="メイリオ" panose="020B0604030504040204" pitchFamily="50" charset="-128"/>
            </a:endParaRPr>
          </a:p>
        </p:txBody>
      </p:sp>
      <p:cxnSp>
        <p:nvCxnSpPr>
          <p:cNvPr id="15" name="直線矢印コネクタ 14">
            <a:extLst>
              <a:ext uri="{FF2B5EF4-FFF2-40B4-BE49-F238E27FC236}">
                <a16:creationId xmlns:a16="http://schemas.microsoft.com/office/drawing/2014/main" id="{9AFCF9BB-FAA1-498D-E775-D55688586DE4}"/>
              </a:ext>
            </a:extLst>
          </p:cNvPr>
          <p:cNvCxnSpPr>
            <a:cxnSpLocks/>
            <a:stCxn id="8" idx="3"/>
            <a:endCxn id="12" idx="1"/>
          </p:cNvCxnSpPr>
          <p:nvPr/>
        </p:nvCxnSpPr>
        <p:spPr>
          <a:xfrm>
            <a:off x="8713459" y="2578448"/>
            <a:ext cx="341615" cy="487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FC42D26-7E89-F1D6-F198-B32A94C4BD06}"/>
              </a:ext>
            </a:extLst>
          </p:cNvPr>
          <p:cNvCxnSpPr>
            <a:cxnSpLocks/>
            <a:stCxn id="6" idx="3"/>
            <a:endCxn id="7" idx="1"/>
          </p:cNvCxnSpPr>
          <p:nvPr/>
        </p:nvCxnSpPr>
        <p:spPr>
          <a:xfrm flipV="1">
            <a:off x="7780677" y="1682197"/>
            <a:ext cx="323199" cy="134832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03BDD589-B4DC-190F-DA1C-68FA6022BAEB}"/>
              </a:ext>
            </a:extLst>
          </p:cNvPr>
          <p:cNvCxnSpPr>
            <a:cxnSpLocks/>
            <a:stCxn id="7" idx="3"/>
            <a:endCxn id="11" idx="1"/>
          </p:cNvCxnSpPr>
          <p:nvPr/>
        </p:nvCxnSpPr>
        <p:spPr>
          <a:xfrm>
            <a:off x="8713459" y="1682197"/>
            <a:ext cx="341615" cy="487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C329A36D-2FAD-B586-8626-24BB2356C8B9}"/>
              </a:ext>
            </a:extLst>
          </p:cNvPr>
          <p:cNvCxnSpPr>
            <a:cxnSpLocks/>
            <a:stCxn id="6" idx="3"/>
            <a:endCxn id="9" idx="1"/>
          </p:cNvCxnSpPr>
          <p:nvPr/>
        </p:nvCxnSpPr>
        <p:spPr>
          <a:xfrm>
            <a:off x="7780677" y="3030517"/>
            <a:ext cx="323201" cy="444185"/>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73A1ABB-95FE-233C-BF77-A4E1D882B166}"/>
              </a:ext>
            </a:extLst>
          </p:cNvPr>
          <p:cNvCxnSpPr>
            <a:cxnSpLocks/>
            <a:stCxn id="6" idx="3"/>
            <a:endCxn id="8" idx="1"/>
          </p:cNvCxnSpPr>
          <p:nvPr/>
        </p:nvCxnSpPr>
        <p:spPr>
          <a:xfrm flipV="1">
            <a:off x="7780677" y="2578448"/>
            <a:ext cx="323199" cy="4520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2D2BE59-DED6-2634-8DC1-F6CE1BD830CB}"/>
              </a:ext>
            </a:extLst>
          </p:cNvPr>
          <p:cNvCxnSpPr>
            <a:cxnSpLocks/>
            <a:stCxn id="6" idx="3"/>
            <a:endCxn id="10" idx="1"/>
          </p:cNvCxnSpPr>
          <p:nvPr/>
        </p:nvCxnSpPr>
        <p:spPr>
          <a:xfrm>
            <a:off x="7780677" y="3030517"/>
            <a:ext cx="323199" cy="13420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243E271-93AF-018C-C4FE-0D1FDC0977AC}"/>
              </a:ext>
            </a:extLst>
          </p:cNvPr>
          <p:cNvCxnSpPr>
            <a:cxnSpLocks/>
            <a:stCxn id="10" idx="3"/>
            <a:endCxn id="14" idx="1"/>
          </p:cNvCxnSpPr>
          <p:nvPr/>
        </p:nvCxnSpPr>
        <p:spPr>
          <a:xfrm flipV="1">
            <a:off x="8713459" y="4372577"/>
            <a:ext cx="341615" cy="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51E4709-14B3-DAF5-3C06-D5D8038D0605}"/>
              </a:ext>
            </a:extLst>
          </p:cNvPr>
          <p:cNvCxnSpPr>
            <a:cxnSpLocks/>
            <a:stCxn id="9" idx="3"/>
            <a:endCxn id="13" idx="1"/>
          </p:cNvCxnSpPr>
          <p:nvPr/>
        </p:nvCxnSpPr>
        <p:spPr>
          <a:xfrm>
            <a:off x="8713461" y="3474702"/>
            <a:ext cx="341613" cy="324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3" name="吹き出し: 角を丸めた四角形 22">
            <a:extLst>
              <a:ext uri="{FF2B5EF4-FFF2-40B4-BE49-F238E27FC236}">
                <a16:creationId xmlns:a16="http://schemas.microsoft.com/office/drawing/2014/main" id="{08ED1CFB-B599-D6F8-3C59-7683627EE805}"/>
              </a:ext>
            </a:extLst>
          </p:cNvPr>
          <p:cNvSpPr/>
          <p:nvPr/>
        </p:nvSpPr>
        <p:spPr>
          <a:xfrm>
            <a:off x="10554668" y="1134680"/>
            <a:ext cx="1206086" cy="386242"/>
          </a:xfrm>
          <a:prstGeom prst="wedgeRoundRectCallout">
            <a:avLst>
              <a:gd name="adj1" fmla="val -61085"/>
              <a:gd name="adj2" fmla="val 96735"/>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rPr>
              <a:t>完全解決</a:t>
            </a:r>
          </a:p>
        </p:txBody>
      </p:sp>
      <p:sp>
        <p:nvSpPr>
          <p:cNvPr id="24" name="吹き出し: 角を丸めた四角形 23">
            <a:extLst>
              <a:ext uri="{FF2B5EF4-FFF2-40B4-BE49-F238E27FC236}">
                <a16:creationId xmlns:a16="http://schemas.microsoft.com/office/drawing/2014/main" id="{DD5D2081-61C9-7EC8-F9D9-CAAF67D0D556}"/>
              </a:ext>
            </a:extLst>
          </p:cNvPr>
          <p:cNvSpPr/>
          <p:nvPr/>
        </p:nvSpPr>
        <p:spPr>
          <a:xfrm>
            <a:off x="10554668" y="2029863"/>
            <a:ext cx="1206086" cy="386242"/>
          </a:xfrm>
          <a:prstGeom prst="wedgeRoundRectCallout">
            <a:avLst>
              <a:gd name="adj1" fmla="val -61085"/>
              <a:gd name="adj2" fmla="val 96735"/>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rPr>
              <a:t>仮の対策</a:t>
            </a:r>
          </a:p>
        </p:txBody>
      </p:sp>
      <p:sp>
        <p:nvSpPr>
          <p:cNvPr id="25" name="吹き出し: 角を丸めた四角形 24">
            <a:extLst>
              <a:ext uri="{FF2B5EF4-FFF2-40B4-BE49-F238E27FC236}">
                <a16:creationId xmlns:a16="http://schemas.microsoft.com/office/drawing/2014/main" id="{AF14E610-2C37-FE07-ADED-AE01EA36E501}"/>
              </a:ext>
            </a:extLst>
          </p:cNvPr>
          <p:cNvSpPr/>
          <p:nvPr/>
        </p:nvSpPr>
        <p:spPr>
          <a:xfrm>
            <a:off x="10554668" y="2925046"/>
            <a:ext cx="1206086" cy="386242"/>
          </a:xfrm>
          <a:prstGeom prst="wedgeRoundRectCallout">
            <a:avLst>
              <a:gd name="adj1" fmla="val -61085"/>
              <a:gd name="adj2" fmla="val 96735"/>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rPr>
              <a:t>仮の解決</a:t>
            </a:r>
          </a:p>
        </p:txBody>
      </p:sp>
      <p:sp>
        <p:nvSpPr>
          <p:cNvPr id="26" name="吹き出し: 角を丸めた四角形 25">
            <a:extLst>
              <a:ext uri="{FF2B5EF4-FFF2-40B4-BE49-F238E27FC236}">
                <a16:creationId xmlns:a16="http://schemas.microsoft.com/office/drawing/2014/main" id="{CD1E6C4F-C6B3-44CC-5D2C-F29D58C266F6}"/>
              </a:ext>
            </a:extLst>
          </p:cNvPr>
          <p:cNvSpPr/>
          <p:nvPr/>
        </p:nvSpPr>
        <p:spPr>
          <a:xfrm>
            <a:off x="10554668" y="3820229"/>
            <a:ext cx="1206086" cy="386242"/>
          </a:xfrm>
          <a:prstGeom prst="wedgeRoundRectCallout">
            <a:avLst>
              <a:gd name="adj1" fmla="val -61085"/>
              <a:gd name="adj2" fmla="val 96735"/>
              <a:gd name="adj3" fmla="val 1666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rPr>
              <a:t>覚悟</a:t>
            </a:r>
          </a:p>
        </p:txBody>
      </p:sp>
    </p:spTree>
    <p:extLst>
      <p:ext uri="{BB962C8B-B14F-4D97-AF65-F5344CB8AC3E}">
        <p14:creationId xmlns:p14="http://schemas.microsoft.com/office/powerpoint/2010/main" val="1269330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288EB-12EE-C301-EA98-35D7EFD91F42}"/>
              </a:ext>
            </a:extLst>
          </p:cNvPr>
          <p:cNvSpPr>
            <a:spLocks noGrp="1"/>
          </p:cNvSpPr>
          <p:nvPr>
            <p:ph type="title"/>
          </p:nvPr>
        </p:nvSpPr>
        <p:spPr/>
        <p:txBody>
          <a:bodyPr/>
          <a:lstStyle/>
          <a:p>
            <a:r>
              <a:rPr kumimoji="1" lang="ja-JP" altLang="en-US" dirty="0"/>
              <a:t>脆弱性のトリアージ：対応速度</a:t>
            </a:r>
          </a:p>
        </p:txBody>
      </p:sp>
      <p:sp>
        <p:nvSpPr>
          <p:cNvPr id="3" name="コンテンツ プレースホルダー 2">
            <a:extLst>
              <a:ext uri="{FF2B5EF4-FFF2-40B4-BE49-F238E27FC236}">
                <a16:creationId xmlns:a16="http://schemas.microsoft.com/office/drawing/2014/main" id="{E3F5B753-83FE-37B2-9F70-43BE80FF5254}"/>
              </a:ext>
            </a:extLst>
          </p:cNvPr>
          <p:cNvSpPr>
            <a:spLocks noGrp="1"/>
          </p:cNvSpPr>
          <p:nvPr>
            <p:ph idx="1"/>
          </p:nvPr>
        </p:nvSpPr>
        <p:spPr/>
        <p:txBody>
          <a:bodyPr/>
          <a:lstStyle/>
          <a:p>
            <a:pPr marL="0" indent="0">
              <a:buNone/>
            </a:pPr>
            <a:r>
              <a:rPr kumimoji="1" lang="ja-JP" altLang="en-US" dirty="0"/>
              <a:t>脆弱性にどの程度の速度で対応を行うかも決める必要があります。</a:t>
            </a:r>
            <a:endParaRPr kumimoji="1" lang="en-US" altLang="ja-JP" dirty="0"/>
          </a:p>
          <a:p>
            <a:pPr marL="0" indent="0">
              <a:buNone/>
            </a:pPr>
            <a:r>
              <a:rPr kumimoji="1" lang="en-US" altLang="ja-JP" dirty="0"/>
              <a:t>SSVC</a:t>
            </a:r>
            <a:r>
              <a:rPr kumimoji="1" lang="ja-JP" altLang="en-US" dirty="0"/>
              <a:t>での定義などを見るに、定期メンテナンスのタイミングを基に、おおよそ以下の</a:t>
            </a:r>
            <a:r>
              <a:rPr kumimoji="1" lang="en-US" altLang="ja-JP" dirty="0"/>
              <a:t>5</a:t>
            </a:r>
            <a:r>
              <a:rPr kumimoji="1" lang="ja-JP" altLang="en-US" dirty="0"/>
              <a:t>段階を定めるのが</a:t>
            </a:r>
            <a:r>
              <a:rPr lang="ja-JP" altLang="en-US" dirty="0"/>
              <a:t>主流になっていると思われます。</a:t>
            </a:r>
            <a:endParaRPr kumimoji="1" lang="en-US" altLang="ja-JP" dirty="0"/>
          </a:p>
          <a:p>
            <a:r>
              <a:rPr kumimoji="1" lang="ja-JP" altLang="en-US" dirty="0"/>
              <a:t>今すぐ</a:t>
            </a:r>
            <a:r>
              <a:rPr kumimoji="1" lang="en-US" altLang="ja-JP" dirty="0"/>
              <a:t>/</a:t>
            </a:r>
            <a:r>
              <a:rPr kumimoji="1" lang="ja-JP" altLang="en-US" dirty="0"/>
              <a:t>緊急</a:t>
            </a:r>
            <a:endParaRPr kumimoji="1" lang="en-US" altLang="ja-JP" dirty="0"/>
          </a:p>
          <a:p>
            <a:r>
              <a:rPr lang="ja-JP" altLang="en-US" dirty="0"/>
              <a:t>次のメンテナンスタイミングより早く</a:t>
            </a:r>
            <a:endParaRPr lang="en-US" altLang="ja-JP" dirty="0"/>
          </a:p>
          <a:p>
            <a:r>
              <a:rPr kumimoji="1" lang="ja-JP" altLang="en-US" dirty="0"/>
              <a:t>次のメンテナンスタイミング</a:t>
            </a:r>
            <a:endParaRPr kumimoji="1" lang="en-US" altLang="ja-JP" dirty="0"/>
          </a:p>
          <a:p>
            <a:r>
              <a:rPr lang="ja-JP" altLang="en-US" dirty="0"/>
              <a:t>四半期のメンテナンスタイミング</a:t>
            </a:r>
            <a:endParaRPr lang="en-US" altLang="ja-JP" dirty="0"/>
          </a:p>
          <a:p>
            <a:r>
              <a:rPr kumimoji="1" lang="ja-JP" altLang="en-US" dirty="0"/>
              <a:t>注視（パッシブな対応）</a:t>
            </a:r>
          </a:p>
        </p:txBody>
      </p:sp>
      <p:sp>
        <p:nvSpPr>
          <p:cNvPr id="4" name="フッター プレースホルダー 3">
            <a:extLst>
              <a:ext uri="{FF2B5EF4-FFF2-40B4-BE49-F238E27FC236}">
                <a16:creationId xmlns:a16="http://schemas.microsoft.com/office/drawing/2014/main" id="{BA1376D7-D5DF-6CD6-F372-A007CA345BAF}"/>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83B679CA-16A1-EBE8-60AD-ABEB9D708B49}"/>
              </a:ext>
            </a:extLst>
          </p:cNvPr>
          <p:cNvSpPr>
            <a:spLocks noGrp="1"/>
          </p:cNvSpPr>
          <p:nvPr>
            <p:ph type="sldNum" sz="quarter" idx="12"/>
          </p:nvPr>
        </p:nvSpPr>
        <p:spPr/>
        <p:txBody>
          <a:bodyPr/>
          <a:lstStyle/>
          <a:p>
            <a:fld id="{D5D64311-2522-477B-8D07-5C1D5CBB8559}" type="slidenum">
              <a:rPr kumimoji="1" lang="ja-JP" altLang="en-US" smtClean="0"/>
              <a:t>39</a:t>
            </a:fld>
            <a:endParaRPr kumimoji="1" lang="ja-JP" altLang="en-US"/>
          </a:p>
        </p:txBody>
      </p:sp>
      <p:sp>
        <p:nvSpPr>
          <p:cNvPr id="6" name="四角形: 角を丸くする 5">
            <a:extLst>
              <a:ext uri="{FF2B5EF4-FFF2-40B4-BE49-F238E27FC236}">
                <a16:creationId xmlns:a16="http://schemas.microsoft.com/office/drawing/2014/main" id="{62664086-8592-BF0C-55A4-22F78DB806DC}"/>
              </a:ext>
            </a:extLst>
          </p:cNvPr>
          <p:cNvSpPr/>
          <p:nvPr/>
        </p:nvSpPr>
        <p:spPr>
          <a:xfrm>
            <a:off x="8328437" y="2693794"/>
            <a:ext cx="3143707" cy="476287"/>
          </a:xfrm>
          <a:prstGeom prst="roundRect">
            <a:avLst>
              <a:gd name="adj" fmla="val 50000"/>
            </a:avLst>
          </a:prstGeom>
          <a:solidFill>
            <a:srgbClr val="C91823"/>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400" dirty="0">
                <a:solidFill>
                  <a:srgbClr val="FFFFFF"/>
                </a:solidFill>
                <a:latin typeface="メイリオ" panose="020B0604030504040204" pitchFamily="50" charset="-128"/>
                <a:ea typeface="メイリオ" panose="020B0604030504040204" pitchFamily="50" charset="-128"/>
              </a:rPr>
              <a:t>緊急：今すぐ</a:t>
            </a:r>
          </a:p>
        </p:txBody>
      </p:sp>
      <p:sp>
        <p:nvSpPr>
          <p:cNvPr id="7" name="四角形: 角を丸くする 6">
            <a:extLst>
              <a:ext uri="{FF2B5EF4-FFF2-40B4-BE49-F238E27FC236}">
                <a16:creationId xmlns:a16="http://schemas.microsoft.com/office/drawing/2014/main" id="{BCB4805E-DDEF-2167-8A97-B2CF52048E18}"/>
              </a:ext>
            </a:extLst>
          </p:cNvPr>
          <p:cNvSpPr/>
          <p:nvPr/>
        </p:nvSpPr>
        <p:spPr>
          <a:xfrm>
            <a:off x="8328437" y="5567538"/>
            <a:ext cx="3143707" cy="476287"/>
          </a:xfrm>
          <a:prstGeom prst="roundRect">
            <a:avLst>
              <a:gd name="adj" fmla="val 50000"/>
            </a:avLst>
          </a:prstGeom>
          <a:solidFill>
            <a:srgbClr val="003C6E"/>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400" dirty="0">
                <a:solidFill>
                  <a:srgbClr val="FFFFFF"/>
                </a:solidFill>
                <a:latin typeface="メイリオ" panose="020B0604030504040204" pitchFamily="50" charset="-128"/>
                <a:ea typeface="メイリオ" panose="020B0604030504040204" pitchFamily="50" charset="-128"/>
              </a:rPr>
              <a:t>注視</a:t>
            </a:r>
            <a:r>
              <a:rPr lang="ja-JP" altLang="en-US" sz="1400" dirty="0">
                <a:solidFill>
                  <a:srgbClr val="FFFFFF"/>
                </a:solidFill>
                <a:latin typeface="メイリオ" panose="020B0604030504040204" pitchFamily="50" charset="-128"/>
                <a:ea typeface="メイリオ" panose="020B0604030504040204" pitchFamily="50" charset="-128"/>
              </a:rPr>
              <a:t>：様子見：対応除外</a:t>
            </a:r>
            <a:endParaRPr kumimoji="1" lang="ja-JP" altLang="en-US" sz="1400" dirty="0">
              <a:solidFill>
                <a:srgbClr val="FFFFFF"/>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794578B-810A-AFDB-29E9-40E6A468FE6F}"/>
              </a:ext>
            </a:extLst>
          </p:cNvPr>
          <p:cNvSpPr/>
          <p:nvPr/>
        </p:nvSpPr>
        <p:spPr>
          <a:xfrm>
            <a:off x="8328437" y="3412230"/>
            <a:ext cx="3143707" cy="476287"/>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lang="ja-JP" altLang="en-US" sz="1400" dirty="0">
                <a:solidFill>
                  <a:srgbClr val="FFFFFF"/>
                </a:solidFill>
                <a:latin typeface="メイリオ" panose="020B0604030504040204" pitchFamily="50" charset="-128"/>
                <a:ea typeface="メイリオ" panose="020B0604030504040204" pitchFamily="50" charset="-128"/>
              </a:rPr>
              <a:t>次のメンテナンスタイミング</a:t>
            </a:r>
            <a:br>
              <a:rPr lang="en-US" altLang="ja-JP" sz="1400" dirty="0">
                <a:solidFill>
                  <a:srgbClr val="FFFFFF"/>
                </a:solidFill>
                <a:latin typeface="メイリオ" panose="020B0604030504040204" pitchFamily="50" charset="-128"/>
                <a:ea typeface="メイリオ" panose="020B0604030504040204" pitchFamily="50" charset="-128"/>
              </a:rPr>
            </a:br>
            <a:r>
              <a:rPr lang="ja-JP" altLang="en-US" sz="1400" dirty="0">
                <a:solidFill>
                  <a:srgbClr val="FFFFFF"/>
                </a:solidFill>
                <a:latin typeface="メイリオ" panose="020B0604030504040204" pitchFamily="50" charset="-128"/>
                <a:ea typeface="メイリオ" panose="020B0604030504040204" pitchFamily="50" charset="-128"/>
              </a:rPr>
              <a:t>より、早く</a:t>
            </a:r>
            <a:endParaRPr kumimoji="1" lang="ja-JP" altLang="en-US" sz="1400" dirty="0">
              <a:solidFill>
                <a:srgbClr val="FFFFFF"/>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2F522DAE-2E2D-3E20-6BE7-6C7F1046A346}"/>
              </a:ext>
            </a:extLst>
          </p:cNvPr>
          <p:cNvSpPr/>
          <p:nvPr/>
        </p:nvSpPr>
        <p:spPr>
          <a:xfrm>
            <a:off x="8328437" y="4130666"/>
            <a:ext cx="3143707" cy="476287"/>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400" dirty="0">
                <a:solidFill>
                  <a:srgbClr val="FFFFFF"/>
                </a:solidFill>
                <a:latin typeface="メイリオ" panose="020B0604030504040204" pitchFamily="50" charset="-128"/>
                <a:ea typeface="メイリオ" panose="020B0604030504040204" pitchFamily="50" charset="-128"/>
              </a:rPr>
              <a:t>次のメンテナンスタイミング</a:t>
            </a:r>
          </a:p>
        </p:txBody>
      </p:sp>
      <p:sp>
        <p:nvSpPr>
          <p:cNvPr id="10" name="四角形: 角を丸くする 9">
            <a:extLst>
              <a:ext uri="{FF2B5EF4-FFF2-40B4-BE49-F238E27FC236}">
                <a16:creationId xmlns:a16="http://schemas.microsoft.com/office/drawing/2014/main" id="{DA75009E-69F3-FA33-A534-FF0C1DDD92F0}"/>
              </a:ext>
            </a:extLst>
          </p:cNvPr>
          <p:cNvSpPr/>
          <p:nvPr/>
        </p:nvSpPr>
        <p:spPr>
          <a:xfrm>
            <a:off x="8328437" y="4849102"/>
            <a:ext cx="3143707" cy="476287"/>
          </a:xfrm>
          <a:prstGeom prst="roundRect">
            <a:avLst>
              <a:gd name="adj" fmla="val 50000"/>
            </a:avLst>
          </a:prstGeom>
          <a:solidFill>
            <a:srgbClr val="418615"/>
          </a:solidFill>
          <a:ln>
            <a:noFill/>
          </a:ln>
        </p:spPr>
        <p:style>
          <a:lnRef idx="2">
            <a:schemeClr val="accent1"/>
          </a:lnRef>
          <a:fillRef idx="1">
            <a:schemeClr val="lt1"/>
          </a:fillRef>
          <a:effectRef idx="0">
            <a:schemeClr val="accent1"/>
          </a:effectRef>
          <a:fontRef idx="minor">
            <a:schemeClr val="dk1"/>
          </a:fontRef>
        </p:style>
        <p:txBody>
          <a:bodyPr wrap="none" lIns="180000" tIns="21600" rIns="180000" bIns="0" rtlCol="0" anchor="ctr"/>
          <a:lstStyle/>
          <a:p>
            <a:pPr algn="ctr">
              <a:lnSpc>
                <a:spcPct val="110000"/>
              </a:lnSpc>
              <a:spcAft>
                <a:spcPts val="1200"/>
              </a:spcAft>
            </a:pPr>
            <a:r>
              <a:rPr kumimoji="1" lang="ja-JP" altLang="en-US" sz="1400" dirty="0">
                <a:solidFill>
                  <a:srgbClr val="FFFFFF"/>
                </a:solidFill>
                <a:latin typeface="メイリオ" panose="020B0604030504040204" pitchFamily="50" charset="-128"/>
                <a:ea typeface="メイリオ" panose="020B0604030504040204" pitchFamily="50" charset="-128"/>
              </a:rPr>
              <a:t>四半期のメンテナスタイミング</a:t>
            </a:r>
          </a:p>
        </p:txBody>
      </p:sp>
      <p:sp>
        <p:nvSpPr>
          <p:cNvPr id="11" name="直角三角形 10">
            <a:extLst>
              <a:ext uri="{FF2B5EF4-FFF2-40B4-BE49-F238E27FC236}">
                <a16:creationId xmlns:a16="http://schemas.microsoft.com/office/drawing/2014/main" id="{CA78E424-EC32-0C4E-E3CE-FB2698329459}"/>
              </a:ext>
            </a:extLst>
          </p:cNvPr>
          <p:cNvSpPr/>
          <p:nvPr/>
        </p:nvSpPr>
        <p:spPr>
          <a:xfrm>
            <a:off x="7948252" y="2688171"/>
            <a:ext cx="269631" cy="3361027"/>
          </a:xfrm>
          <a:prstGeom prst="r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2" name="テキスト ボックス 11">
            <a:extLst>
              <a:ext uri="{FF2B5EF4-FFF2-40B4-BE49-F238E27FC236}">
                <a16:creationId xmlns:a16="http://schemas.microsoft.com/office/drawing/2014/main" id="{A6C47CDA-CDD5-15D6-0700-FEF547908F77}"/>
              </a:ext>
            </a:extLst>
          </p:cNvPr>
          <p:cNvSpPr txBox="1"/>
          <p:nvPr/>
        </p:nvSpPr>
        <p:spPr>
          <a:xfrm>
            <a:off x="7486584" y="2688171"/>
            <a:ext cx="461665" cy="3355654"/>
          </a:xfrm>
          <a:prstGeom prst="rect">
            <a:avLst/>
          </a:prstGeom>
          <a:noFill/>
        </p:spPr>
        <p:txBody>
          <a:bodyPr vert="eaVert" wrap="square" lIns="91440" tIns="45720" rIns="91440" bIns="45720" rtlCol="0" anchor="t">
            <a:spAutoFit/>
          </a:bodyPr>
          <a:lstStyle/>
          <a:p>
            <a:pPr algn="ctr" rtl="0" fontAlgn="base"/>
            <a:r>
              <a:rPr kumimoji="1" lang="ja-JP" altLang="en-US" b="1" i="0" dirty="0">
                <a:solidFill>
                  <a:schemeClr val="tx1">
                    <a:lumMod val="75000"/>
                    <a:lumOff val="25000"/>
                  </a:schemeClr>
                </a:solidFill>
                <a:effectLst/>
                <a:latin typeface="Meiryo UI" panose="020B0604030504040204" pitchFamily="50" charset="-128"/>
                <a:ea typeface="Meiryo UI" panose="020B0604030504040204" pitchFamily="50" charset="-128"/>
              </a:rPr>
              <a:t>対応速度</a:t>
            </a:r>
          </a:p>
        </p:txBody>
      </p:sp>
    </p:spTree>
    <p:extLst>
      <p:ext uri="{BB962C8B-B14F-4D97-AF65-F5344CB8AC3E}">
        <p14:creationId xmlns:p14="http://schemas.microsoft.com/office/powerpoint/2010/main" val="265833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E13FB3-093D-ECDA-8641-BD493679157E}"/>
              </a:ext>
            </a:extLst>
          </p:cNvPr>
          <p:cNvSpPr>
            <a:spLocks noGrp="1"/>
          </p:cNvSpPr>
          <p:nvPr>
            <p:ph type="title"/>
          </p:nvPr>
        </p:nvSpPr>
        <p:spPr/>
        <p:txBody>
          <a:bodyPr/>
          <a:lstStyle/>
          <a:p>
            <a:r>
              <a:rPr kumimoji="1" lang="ja-JP" altLang="en-US" dirty="0"/>
              <a:t>脆弱性対応勉強会とは</a:t>
            </a:r>
          </a:p>
        </p:txBody>
      </p:sp>
      <p:sp>
        <p:nvSpPr>
          <p:cNvPr id="3" name="コンテンツ プレースホルダー 2">
            <a:extLst>
              <a:ext uri="{FF2B5EF4-FFF2-40B4-BE49-F238E27FC236}">
                <a16:creationId xmlns:a16="http://schemas.microsoft.com/office/drawing/2014/main" id="{B2D73F14-15CE-0314-5EFC-055FBBC7CCBF}"/>
              </a:ext>
            </a:extLst>
          </p:cNvPr>
          <p:cNvSpPr>
            <a:spLocks noGrp="1"/>
          </p:cNvSpPr>
          <p:nvPr>
            <p:ph idx="1"/>
          </p:nvPr>
        </p:nvSpPr>
        <p:spPr/>
        <p:txBody>
          <a:bodyPr>
            <a:normAutofit fontScale="77500" lnSpcReduction="20000"/>
          </a:bodyPr>
          <a:lstStyle/>
          <a:p>
            <a:pPr marL="0" indent="0">
              <a:buNone/>
            </a:pPr>
            <a:r>
              <a:rPr kumimoji="1" lang="en-US" altLang="ja-JP" dirty="0"/>
              <a:t>2019</a:t>
            </a:r>
            <a:r>
              <a:rPr kumimoji="1" lang="ja-JP" altLang="en-US" dirty="0"/>
              <a:t>年から開催している、セキュリティに関する勉強会です。</a:t>
            </a:r>
            <a:endParaRPr kumimoji="1" lang="en-US" altLang="ja-JP" dirty="0"/>
          </a:p>
          <a:p>
            <a:r>
              <a:rPr kumimoji="1" lang="en-US" altLang="ja-JP" dirty="0" err="1"/>
              <a:t>connpass</a:t>
            </a:r>
            <a:r>
              <a:rPr kumimoji="1" lang="en-US" altLang="ja-JP" dirty="0"/>
              <a:t>/Facebook/</a:t>
            </a:r>
            <a:r>
              <a:rPr kumimoji="1" lang="en-US" altLang="ja-JP" dirty="0" err="1"/>
              <a:t>github</a:t>
            </a:r>
            <a:r>
              <a:rPr kumimoji="1" lang="en-US" altLang="ja-JP" dirty="0"/>
              <a:t> </a:t>
            </a:r>
            <a:r>
              <a:rPr kumimoji="1" lang="ja-JP" altLang="en-US" dirty="0"/>
              <a:t>で活動しています。</a:t>
            </a:r>
            <a:endParaRPr kumimoji="1" lang="en-US" altLang="ja-JP" dirty="0"/>
          </a:p>
          <a:p>
            <a:pPr lvl="1"/>
            <a:r>
              <a:rPr lang="en-US" altLang="ja-JP" dirty="0" err="1"/>
              <a:t>connpass</a:t>
            </a:r>
            <a:r>
              <a:rPr lang="en-US" altLang="ja-JP" dirty="0"/>
              <a:t>: </a:t>
            </a:r>
            <a:r>
              <a:rPr lang="ja-JP" altLang="en-US" dirty="0"/>
              <a:t>メンバーは</a:t>
            </a:r>
            <a:r>
              <a:rPr lang="en-US" altLang="ja-JP" dirty="0"/>
              <a:t>1,023</a:t>
            </a:r>
            <a:r>
              <a:rPr lang="ja-JP" altLang="en-US" dirty="0"/>
              <a:t>人</a:t>
            </a:r>
            <a:r>
              <a:rPr lang="en-US" altLang="ja-JP" sz="1200" dirty="0"/>
              <a:t>(2025-02-11</a:t>
            </a:r>
            <a:r>
              <a:rPr lang="ja-JP" altLang="en-US" sz="1200" dirty="0"/>
              <a:t>現在</a:t>
            </a:r>
            <a:r>
              <a:rPr lang="en-US" altLang="ja-JP" sz="1200" dirty="0"/>
              <a:t>)</a:t>
            </a:r>
            <a:r>
              <a:rPr lang="ja-JP" altLang="en-US" dirty="0"/>
              <a:t>で、勉強会の告知に利用</a:t>
            </a:r>
            <a:endParaRPr lang="en-US" altLang="ja-JP" dirty="0"/>
          </a:p>
          <a:p>
            <a:pPr lvl="2"/>
            <a:r>
              <a:rPr lang="en-US" altLang="ja-JP" dirty="0">
                <a:hlinkClick r:id="rId2"/>
              </a:rPr>
              <a:t>https://zeijyakuseitaioukenkyukai.connpass.com/</a:t>
            </a:r>
            <a:endParaRPr lang="en-US" altLang="ja-JP" dirty="0"/>
          </a:p>
          <a:p>
            <a:pPr lvl="1"/>
            <a:r>
              <a:rPr lang="en-US" altLang="ja-JP" dirty="0"/>
              <a:t>Facebook: </a:t>
            </a:r>
            <a:r>
              <a:rPr lang="ja-JP" altLang="en-US" dirty="0"/>
              <a:t>メンバーは</a:t>
            </a:r>
            <a:r>
              <a:rPr lang="en-US" altLang="ja-JP" dirty="0"/>
              <a:t>248</a:t>
            </a:r>
            <a:r>
              <a:rPr lang="ja-JP" altLang="en-US" dirty="0"/>
              <a:t>人</a:t>
            </a:r>
            <a:r>
              <a:rPr lang="en-US" altLang="ja-JP" sz="1200" dirty="0"/>
              <a:t>(2025-02-11</a:t>
            </a:r>
            <a:r>
              <a:rPr lang="ja-JP" altLang="en-US" sz="1200" dirty="0"/>
              <a:t>現在</a:t>
            </a:r>
            <a:r>
              <a:rPr lang="en-US" altLang="ja-JP" sz="1200" dirty="0"/>
              <a:t>)</a:t>
            </a:r>
            <a:r>
              <a:rPr lang="ja-JP" altLang="en-US" dirty="0"/>
              <a:t>で、イベント告知と相談的に利用</a:t>
            </a:r>
            <a:endParaRPr lang="en-US" altLang="ja-JP" dirty="0"/>
          </a:p>
          <a:p>
            <a:pPr lvl="2"/>
            <a:r>
              <a:rPr lang="en-US" altLang="ja-JP" dirty="0">
                <a:hlinkClick r:id="rId3"/>
              </a:rPr>
              <a:t>https://www.facebook.com/groups/zeijyakuseitaioukenkyukai</a:t>
            </a:r>
            <a:endParaRPr lang="en-US" altLang="ja-JP" dirty="0"/>
          </a:p>
          <a:p>
            <a:pPr lvl="1"/>
            <a:r>
              <a:rPr lang="en-US" altLang="ja-JP" dirty="0" err="1"/>
              <a:t>github</a:t>
            </a:r>
            <a:r>
              <a:rPr lang="en-US" altLang="ja-JP" dirty="0"/>
              <a:t>: </a:t>
            </a:r>
            <a:r>
              <a:rPr lang="ja-JP" altLang="en-US" dirty="0"/>
              <a:t>ファイル置き場</a:t>
            </a:r>
            <a:endParaRPr lang="en-US" altLang="ja-JP" dirty="0"/>
          </a:p>
          <a:p>
            <a:pPr lvl="2"/>
            <a:r>
              <a:rPr lang="en-US" altLang="ja-JP" dirty="0">
                <a:hlinkClick r:id="rId4"/>
              </a:rPr>
              <a:t>https://github.com/hogehuga/vulnRespStudyGroup/</a:t>
            </a:r>
            <a:endParaRPr lang="en-US" altLang="ja-JP" dirty="0"/>
          </a:p>
          <a:p>
            <a:pPr lvl="1"/>
            <a:r>
              <a:rPr lang="ja-JP" altLang="en-US" dirty="0"/>
              <a:t>勉強会としては、</a:t>
            </a:r>
            <a:r>
              <a:rPr lang="en-US" altLang="ja-JP" dirty="0"/>
              <a:t>28</a:t>
            </a:r>
            <a:r>
              <a:rPr lang="ja-JP" altLang="en-US" dirty="0"/>
              <a:t>回ほど実施実績があります</a:t>
            </a:r>
            <a:endParaRPr lang="en-US" altLang="ja-JP" dirty="0"/>
          </a:p>
          <a:p>
            <a:pPr lvl="1"/>
            <a:endParaRPr lang="en-US" altLang="ja-JP" dirty="0"/>
          </a:p>
          <a:p>
            <a:r>
              <a:rPr lang="ja-JP" altLang="en-US" dirty="0"/>
              <a:t>活動拠点は東京（神田付近？）ですが、県外でも活動をしています。</a:t>
            </a:r>
            <a:endParaRPr lang="en-US" altLang="ja-JP" dirty="0"/>
          </a:p>
          <a:p>
            <a:pPr lvl="1"/>
            <a:r>
              <a:rPr lang="ja-JP" altLang="en-US" dirty="0"/>
              <a:t>出張ついでに「出張版 脆弱性対応勉強会」を実施</a:t>
            </a:r>
            <a:endParaRPr lang="en-US" altLang="ja-JP" dirty="0"/>
          </a:p>
          <a:p>
            <a:pPr lvl="2"/>
            <a:r>
              <a:rPr lang="ja-JP" altLang="en-US" dirty="0"/>
              <a:t>大阪 </a:t>
            </a:r>
            <a:r>
              <a:rPr lang="en-US" altLang="ja-JP" dirty="0"/>
              <a:t>2</a:t>
            </a:r>
            <a:r>
              <a:rPr lang="ja-JP" altLang="en-US" dirty="0"/>
              <a:t>回、名古屋</a:t>
            </a:r>
            <a:r>
              <a:rPr lang="en-US" altLang="ja-JP" dirty="0"/>
              <a:t>/</a:t>
            </a:r>
            <a:r>
              <a:rPr lang="ja-JP" altLang="en-US" dirty="0"/>
              <a:t>長崎 </a:t>
            </a:r>
            <a:r>
              <a:rPr lang="en-US" altLang="ja-JP" dirty="0"/>
              <a:t>1</a:t>
            </a:r>
            <a:r>
              <a:rPr lang="ja-JP" altLang="en-US" dirty="0"/>
              <a:t>回、札幌 </a:t>
            </a:r>
            <a:r>
              <a:rPr lang="en-US" altLang="ja-JP" dirty="0"/>
              <a:t>1</a:t>
            </a:r>
            <a:r>
              <a:rPr lang="ja-JP" altLang="en-US" dirty="0"/>
              <a:t>回（但し誰も現地に来なかった</a:t>
            </a:r>
            <a:r>
              <a:rPr lang="en-US" altLang="ja-JP" dirty="0"/>
              <a:t>…</a:t>
            </a:r>
            <a:r>
              <a:rPr lang="ja-JP" altLang="en-US" dirty="0"/>
              <a:t>）</a:t>
            </a:r>
            <a:endParaRPr lang="en-US" altLang="ja-JP" dirty="0"/>
          </a:p>
          <a:p>
            <a:pPr lvl="1"/>
            <a:r>
              <a:rPr lang="en-US" altLang="ja-JP" dirty="0"/>
              <a:t>VR</a:t>
            </a:r>
            <a:r>
              <a:rPr lang="ja-JP" altLang="en-US" dirty="0"/>
              <a:t>（アバターを使った録画）も増やします</a:t>
            </a:r>
            <a:endParaRPr lang="en-US" altLang="ja-JP" dirty="0"/>
          </a:p>
          <a:p>
            <a:pPr lvl="2"/>
            <a:r>
              <a:rPr lang="en-US" altLang="ja-JP" dirty="0"/>
              <a:t>2</a:t>
            </a:r>
            <a:r>
              <a:rPr lang="ja-JP" altLang="en-US" dirty="0"/>
              <a:t>回ほど実施</a:t>
            </a:r>
            <a:endParaRPr lang="en-US" altLang="ja-JP" dirty="0"/>
          </a:p>
          <a:p>
            <a:pPr lvl="2"/>
            <a:endParaRPr lang="en-US" altLang="ja-JP" dirty="0"/>
          </a:p>
          <a:p>
            <a:pPr marL="0" indent="0">
              <a:buNone/>
            </a:pPr>
            <a:r>
              <a:rPr lang="ja-JP" altLang="en-US" dirty="0"/>
              <a:t>要望があればどこにでも駆けつける勉強会です！</a:t>
            </a:r>
            <a:endParaRPr lang="en-US" altLang="ja-JP" dirty="0"/>
          </a:p>
        </p:txBody>
      </p:sp>
      <p:sp>
        <p:nvSpPr>
          <p:cNvPr id="4" name="フッター プレースホルダー 3">
            <a:extLst>
              <a:ext uri="{FF2B5EF4-FFF2-40B4-BE49-F238E27FC236}">
                <a16:creationId xmlns:a16="http://schemas.microsoft.com/office/drawing/2014/main" id="{4C068E52-0640-E88D-9B4A-403E4B6590BE}"/>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7A94419D-634B-48C7-778E-76353F41AE70}"/>
              </a:ext>
            </a:extLst>
          </p:cNvPr>
          <p:cNvSpPr>
            <a:spLocks noGrp="1"/>
          </p:cNvSpPr>
          <p:nvPr>
            <p:ph type="sldNum" sz="quarter" idx="12"/>
          </p:nvPr>
        </p:nvSpPr>
        <p:spPr/>
        <p:txBody>
          <a:bodyPr/>
          <a:lstStyle/>
          <a:p>
            <a:fld id="{D5D64311-2522-477B-8D07-5C1D5CBB8559}" type="slidenum">
              <a:rPr kumimoji="1" lang="ja-JP" altLang="en-US" smtClean="0"/>
              <a:t>4</a:t>
            </a:fld>
            <a:endParaRPr kumimoji="1" lang="ja-JP" altLang="en-US"/>
          </a:p>
        </p:txBody>
      </p:sp>
      <p:pic>
        <p:nvPicPr>
          <p:cNvPr id="7" name="図 6">
            <a:extLst>
              <a:ext uri="{FF2B5EF4-FFF2-40B4-BE49-F238E27FC236}">
                <a16:creationId xmlns:a16="http://schemas.microsoft.com/office/drawing/2014/main" id="{64C80AFD-1E1C-F995-5E9F-3E2859A59152}"/>
              </a:ext>
            </a:extLst>
          </p:cNvPr>
          <p:cNvPicPr>
            <a:picLocks noChangeAspect="1"/>
          </p:cNvPicPr>
          <p:nvPr/>
        </p:nvPicPr>
        <p:blipFill>
          <a:blip r:embed="rId5"/>
          <a:stretch>
            <a:fillRect/>
          </a:stretch>
        </p:blipFill>
        <p:spPr>
          <a:xfrm>
            <a:off x="8610600" y="2826295"/>
            <a:ext cx="2791215" cy="457264"/>
          </a:xfrm>
          <a:prstGeom prst="rect">
            <a:avLst/>
          </a:prstGeom>
          <a:ln>
            <a:noFill/>
          </a:ln>
          <a:effectLst>
            <a:outerShdw blurRad="190500" algn="tl" rotWithShape="0">
              <a:srgbClr val="000000">
                <a:alpha val="70000"/>
              </a:srgbClr>
            </a:outerShdw>
          </a:effectLst>
        </p:spPr>
      </p:pic>
      <p:pic>
        <p:nvPicPr>
          <p:cNvPr id="9" name="図 8">
            <a:extLst>
              <a:ext uri="{FF2B5EF4-FFF2-40B4-BE49-F238E27FC236}">
                <a16:creationId xmlns:a16="http://schemas.microsoft.com/office/drawing/2014/main" id="{0E305C4C-36FC-6DBB-F11F-7B1D39F90FED}"/>
              </a:ext>
            </a:extLst>
          </p:cNvPr>
          <p:cNvPicPr>
            <a:picLocks noChangeAspect="1"/>
          </p:cNvPicPr>
          <p:nvPr/>
        </p:nvPicPr>
        <p:blipFill>
          <a:blip r:embed="rId6"/>
          <a:stretch>
            <a:fillRect/>
          </a:stretch>
        </p:blipFill>
        <p:spPr>
          <a:xfrm>
            <a:off x="8610600" y="1432127"/>
            <a:ext cx="2777245" cy="557088"/>
          </a:xfrm>
          <a:prstGeom prst="rect">
            <a:avLst/>
          </a:prstGeom>
          <a:ln>
            <a:noFill/>
          </a:ln>
          <a:effectLst>
            <a:outerShdw blurRad="190500" algn="tl" rotWithShape="0">
              <a:srgbClr val="000000">
                <a:alpha val="70000"/>
              </a:srgbClr>
            </a:outerShdw>
          </a:effectLst>
        </p:spPr>
      </p:pic>
      <p:pic>
        <p:nvPicPr>
          <p:cNvPr id="11" name="図 10">
            <a:extLst>
              <a:ext uri="{FF2B5EF4-FFF2-40B4-BE49-F238E27FC236}">
                <a16:creationId xmlns:a16="http://schemas.microsoft.com/office/drawing/2014/main" id="{4352C6A8-52EF-E895-ADA8-5DB5A1D7EB58}"/>
              </a:ext>
            </a:extLst>
          </p:cNvPr>
          <p:cNvPicPr>
            <a:picLocks noChangeAspect="1"/>
          </p:cNvPicPr>
          <p:nvPr/>
        </p:nvPicPr>
        <p:blipFill>
          <a:blip r:embed="rId7"/>
          <a:stretch>
            <a:fillRect/>
          </a:stretch>
        </p:blipFill>
        <p:spPr>
          <a:xfrm>
            <a:off x="8624570" y="2106546"/>
            <a:ext cx="2777245" cy="602417"/>
          </a:xfrm>
          <a:prstGeom prst="rect">
            <a:avLst/>
          </a:prstGeom>
          <a:ln>
            <a:noFill/>
          </a:ln>
          <a:effectLst>
            <a:outerShdw blurRad="190500" algn="tl" rotWithShape="0">
              <a:srgbClr val="000000">
                <a:alpha val="70000"/>
              </a:srgbClr>
            </a:outerShdw>
          </a:effectLst>
        </p:spPr>
      </p:pic>
      <p:pic>
        <p:nvPicPr>
          <p:cNvPr id="13" name="図 12">
            <a:extLst>
              <a:ext uri="{FF2B5EF4-FFF2-40B4-BE49-F238E27FC236}">
                <a16:creationId xmlns:a16="http://schemas.microsoft.com/office/drawing/2014/main" id="{972DD7E6-67AA-E5A6-654B-A4D73E95BC9A}"/>
              </a:ext>
            </a:extLst>
          </p:cNvPr>
          <p:cNvPicPr>
            <a:picLocks noChangeAspect="1"/>
          </p:cNvPicPr>
          <p:nvPr/>
        </p:nvPicPr>
        <p:blipFill>
          <a:blip r:embed="rId8"/>
          <a:stretch>
            <a:fillRect/>
          </a:stretch>
        </p:blipFill>
        <p:spPr>
          <a:xfrm>
            <a:off x="7976050" y="4868786"/>
            <a:ext cx="3924848" cy="1390844"/>
          </a:xfrm>
          <a:prstGeom prst="rect">
            <a:avLst/>
          </a:prstGeom>
          <a:ln>
            <a:noFill/>
          </a:ln>
          <a:effectLst>
            <a:outerShdw blurRad="190500" algn="tl" rotWithShape="0">
              <a:srgbClr val="000000">
                <a:alpha val="70000"/>
              </a:srgbClr>
            </a:outerShdw>
          </a:effectLst>
        </p:spPr>
      </p:pic>
      <p:pic>
        <p:nvPicPr>
          <p:cNvPr id="15" name="図 14">
            <a:extLst>
              <a:ext uri="{FF2B5EF4-FFF2-40B4-BE49-F238E27FC236}">
                <a16:creationId xmlns:a16="http://schemas.microsoft.com/office/drawing/2014/main" id="{81D109B1-CA7C-E16D-B559-BFF93DFFBDA8}"/>
              </a:ext>
            </a:extLst>
          </p:cNvPr>
          <p:cNvPicPr>
            <a:picLocks noChangeAspect="1"/>
          </p:cNvPicPr>
          <p:nvPr/>
        </p:nvPicPr>
        <p:blipFill>
          <a:blip r:embed="rId9"/>
          <a:stretch>
            <a:fillRect/>
          </a:stretch>
        </p:blipFill>
        <p:spPr>
          <a:xfrm>
            <a:off x="8763764" y="3444761"/>
            <a:ext cx="2470915" cy="13908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1993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CAA332-B95F-A999-D49B-64B2E3100BE3}"/>
              </a:ext>
            </a:extLst>
          </p:cNvPr>
          <p:cNvSpPr>
            <a:spLocks noGrp="1"/>
          </p:cNvSpPr>
          <p:nvPr>
            <p:ph type="title"/>
          </p:nvPr>
        </p:nvSpPr>
        <p:spPr/>
        <p:txBody>
          <a:bodyPr/>
          <a:lstStyle/>
          <a:p>
            <a:r>
              <a:rPr kumimoji="1" lang="ja-JP" altLang="en-US" dirty="0"/>
              <a:t>脆弱性のトリアージ：実際の評価例</a:t>
            </a:r>
          </a:p>
        </p:txBody>
      </p:sp>
      <p:sp>
        <p:nvSpPr>
          <p:cNvPr id="3" name="コンテンツ プレースホルダー 2">
            <a:extLst>
              <a:ext uri="{FF2B5EF4-FFF2-40B4-BE49-F238E27FC236}">
                <a16:creationId xmlns:a16="http://schemas.microsoft.com/office/drawing/2014/main" id="{99688440-7807-0778-D3FB-68E60537C7F3}"/>
              </a:ext>
            </a:extLst>
          </p:cNvPr>
          <p:cNvSpPr>
            <a:spLocks noGrp="1"/>
          </p:cNvSpPr>
          <p:nvPr>
            <p:ph idx="1"/>
          </p:nvPr>
        </p:nvSpPr>
        <p:spPr/>
        <p:txBody>
          <a:bodyPr>
            <a:normAutofit fontScale="77500" lnSpcReduction="20000"/>
          </a:bodyPr>
          <a:lstStyle/>
          <a:p>
            <a:pPr marL="0" indent="0">
              <a:buNone/>
            </a:pPr>
            <a:r>
              <a:rPr lang="ja-JP" altLang="en-US" dirty="0"/>
              <a:t>トリアージの評価例として、</a:t>
            </a:r>
            <a:r>
              <a:rPr lang="en-US" altLang="ja-JP" dirty="0"/>
              <a:t>Heartbleed</a:t>
            </a:r>
            <a:r>
              <a:rPr lang="ja-JP" altLang="en-US" dirty="0"/>
              <a:t>での悪用事例を挙げます。</a:t>
            </a:r>
            <a:endParaRPr lang="en-US" altLang="ja-JP" dirty="0"/>
          </a:p>
          <a:p>
            <a:r>
              <a:rPr kumimoji="1" lang="en-US" altLang="ja-JP" dirty="0"/>
              <a:t>CVSS Base Score</a:t>
            </a:r>
            <a:r>
              <a:rPr kumimoji="1" lang="ja-JP" altLang="en-US" dirty="0"/>
              <a:t>は</a:t>
            </a:r>
            <a:r>
              <a:rPr kumimoji="1" lang="en-US" altLang="ja-JP" dirty="0"/>
              <a:t>10.0</a:t>
            </a:r>
            <a:r>
              <a:rPr kumimoji="1" lang="ja-JP" altLang="en-US" dirty="0"/>
              <a:t>で、数値だけ見ると危険なものでした。</a:t>
            </a:r>
            <a:endParaRPr lang="en-US" altLang="ja-JP" dirty="0"/>
          </a:p>
          <a:p>
            <a:r>
              <a:rPr kumimoji="1" lang="ja-JP" altLang="en-US" dirty="0"/>
              <a:t>初期の段階では本当に悪用されるのかの議論がありました。</a:t>
            </a:r>
            <a:endParaRPr kumimoji="1" lang="en-US" altLang="ja-JP" dirty="0"/>
          </a:p>
          <a:p>
            <a:r>
              <a:rPr lang="ja-JP" altLang="en-US" dirty="0"/>
              <a:t>結果的に広範囲のシステムが影響を受け、企業は迅速な対応を迫られましたが、</a:t>
            </a:r>
            <a:r>
              <a:rPr lang="ja-JP" altLang="en-US" u="sng" dirty="0"/>
              <a:t>実際に悪用事例が確認されるまでには時間がかかりました</a:t>
            </a:r>
            <a:r>
              <a:rPr lang="ja-JP" altLang="en-US" dirty="0"/>
              <a:t>。</a:t>
            </a:r>
            <a:endParaRPr lang="en-US" altLang="ja-JP" dirty="0"/>
          </a:p>
          <a:p>
            <a:pPr marL="0" indent="0">
              <a:buNone/>
            </a:pPr>
            <a:r>
              <a:rPr kumimoji="1" lang="ja-JP" altLang="en-US" dirty="0"/>
              <a:t>このように</a:t>
            </a:r>
            <a:r>
              <a:rPr kumimoji="1" lang="en-US" altLang="ja-JP" dirty="0"/>
              <a:t>CVSS </a:t>
            </a:r>
            <a:r>
              <a:rPr kumimoji="1" lang="en-US" altLang="ja-JP" dirty="0" err="1"/>
              <a:t>BaseScore</a:t>
            </a:r>
            <a:r>
              <a:rPr kumimoji="1" lang="ja-JP" altLang="en-US" dirty="0"/>
              <a:t>だけでは優先度を判断できず、</a:t>
            </a:r>
            <a:r>
              <a:rPr kumimoji="1" lang="en-US" altLang="ja-JP" dirty="0"/>
              <a:t>KEV Catalog</a:t>
            </a:r>
            <a:r>
              <a:rPr kumimoji="1" lang="ja-JP" altLang="en-US" dirty="0"/>
              <a:t>や</a:t>
            </a:r>
            <a:r>
              <a:rPr kumimoji="1" lang="en-US" altLang="ja-JP" dirty="0"/>
              <a:t>EPSS</a:t>
            </a:r>
            <a:r>
              <a:rPr kumimoji="1" lang="ja-JP" altLang="en-US" dirty="0"/>
              <a:t>などと組み合わせて評価することが有効なことが</a:t>
            </a:r>
            <a:r>
              <a:rPr lang="ja-JP" altLang="en-US" dirty="0"/>
              <a:t>あります。</a:t>
            </a:r>
            <a:endParaRPr lang="en-US" altLang="ja-JP" dirty="0"/>
          </a:p>
          <a:p>
            <a:pPr marL="0" indent="0">
              <a:buNone/>
            </a:pPr>
            <a:endParaRPr kumimoji="1" lang="en-US" altLang="ja-JP" dirty="0"/>
          </a:p>
          <a:p>
            <a:pPr marL="0" indent="0">
              <a:buNone/>
            </a:pPr>
            <a:r>
              <a:rPr lang="ja-JP" altLang="en-US" dirty="0"/>
              <a:t>また優先度判断として、すぐに適用するリスクも考慮する必要がある</a:t>
            </a:r>
            <a:endParaRPr lang="en-US" altLang="ja-JP" dirty="0"/>
          </a:p>
          <a:p>
            <a:r>
              <a:rPr kumimoji="1" lang="ja-JP" altLang="en-US" dirty="0"/>
              <a:t>パッチ適用に一時的なサービスダウンが必要</a:t>
            </a:r>
            <a:endParaRPr kumimoji="1" lang="en-US" altLang="ja-JP" dirty="0"/>
          </a:p>
          <a:p>
            <a:r>
              <a:rPr lang="ja-JP" altLang="en-US" dirty="0"/>
              <a:t>証明書再発行が必要なため、対応コストが高い</a:t>
            </a:r>
            <a:endParaRPr lang="en-US" altLang="ja-JP" dirty="0"/>
          </a:p>
          <a:p>
            <a:r>
              <a:rPr kumimoji="1" lang="ja-JP" altLang="en-US" dirty="0"/>
              <a:t>影響度は大きいが直ちにパッチ適用するのが正解なのかという議論もあった</a:t>
            </a:r>
            <a:endParaRPr kumimoji="1" lang="en-US" altLang="ja-JP" dirty="0"/>
          </a:p>
          <a:p>
            <a:pPr marL="0" indent="0">
              <a:buNone/>
            </a:pPr>
            <a:endParaRPr lang="en-US" altLang="ja-JP" dirty="0"/>
          </a:p>
          <a:p>
            <a:pPr marL="0" indent="0">
              <a:buNone/>
            </a:pPr>
            <a:r>
              <a:rPr lang="ja-JP" altLang="en-US" dirty="0"/>
              <a:t>これらの事業判断踏まえて、評価を行う必要があります。（後からなら、なんとでも言えるが</a:t>
            </a:r>
            <a:r>
              <a:rPr lang="en-US" altLang="ja-JP" dirty="0"/>
              <a:t>…</a:t>
            </a:r>
            <a:r>
              <a:rPr lang="ja-JP" altLang="en-US" dirty="0"/>
              <a:t>）</a:t>
            </a:r>
            <a:endParaRPr kumimoji="1" lang="ja-JP" altLang="en-US" dirty="0"/>
          </a:p>
        </p:txBody>
      </p:sp>
      <p:sp>
        <p:nvSpPr>
          <p:cNvPr id="4" name="フッター プレースホルダー 3">
            <a:extLst>
              <a:ext uri="{FF2B5EF4-FFF2-40B4-BE49-F238E27FC236}">
                <a16:creationId xmlns:a16="http://schemas.microsoft.com/office/drawing/2014/main" id="{C92869D9-69FA-8D5C-38FE-C23C01045250}"/>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DAD7E145-FB0F-B85E-8625-1D18A57CAAE3}"/>
              </a:ext>
            </a:extLst>
          </p:cNvPr>
          <p:cNvSpPr>
            <a:spLocks noGrp="1"/>
          </p:cNvSpPr>
          <p:nvPr>
            <p:ph type="sldNum" sz="quarter" idx="12"/>
          </p:nvPr>
        </p:nvSpPr>
        <p:spPr/>
        <p:txBody>
          <a:bodyPr/>
          <a:lstStyle/>
          <a:p>
            <a:fld id="{D5D64311-2522-477B-8D07-5C1D5CBB8559}" type="slidenum">
              <a:rPr kumimoji="1" lang="ja-JP" altLang="en-US" smtClean="0"/>
              <a:t>40</a:t>
            </a:fld>
            <a:endParaRPr kumimoji="1" lang="ja-JP" altLang="en-US"/>
          </a:p>
        </p:txBody>
      </p:sp>
      <p:pic>
        <p:nvPicPr>
          <p:cNvPr id="7" name="図 6">
            <a:extLst>
              <a:ext uri="{FF2B5EF4-FFF2-40B4-BE49-F238E27FC236}">
                <a16:creationId xmlns:a16="http://schemas.microsoft.com/office/drawing/2014/main" id="{C2321FA6-5714-BB7E-B174-4F66A271578E}"/>
              </a:ext>
            </a:extLst>
          </p:cNvPr>
          <p:cNvPicPr>
            <a:picLocks noChangeAspect="1"/>
          </p:cNvPicPr>
          <p:nvPr/>
        </p:nvPicPr>
        <p:blipFill>
          <a:blip r:embed="rId2"/>
          <a:stretch>
            <a:fillRect/>
          </a:stretch>
        </p:blipFill>
        <p:spPr>
          <a:xfrm>
            <a:off x="9349625" y="1005225"/>
            <a:ext cx="1812248" cy="1044560"/>
          </a:xfrm>
          <a:prstGeom prst="rect">
            <a:avLst/>
          </a:prstGeom>
          <a:ln>
            <a:noFill/>
          </a:ln>
          <a:effectLst>
            <a:outerShdw blurRad="190500" algn="tl" rotWithShape="0">
              <a:srgbClr val="000000">
                <a:alpha val="70000"/>
              </a:srgbClr>
            </a:outerShdw>
          </a:effectLst>
        </p:spPr>
      </p:pic>
      <p:sp>
        <p:nvSpPr>
          <p:cNvPr id="9" name="正方形/長方形 8">
            <a:extLst>
              <a:ext uri="{FF2B5EF4-FFF2-40B4-BE49-F238E27FC236}">
                <a16:creationId xmlns:a16="http://schemas.microsoft.com/office/drawing/2014/main" id="{C230B799-B91C-FA9A-1B88-56474488F59B}"/>
              </a:ext>
            </a:extLst>
          </p:cNvPr>
          <p:cNvSpPr/>
          <p:nvPr/>
        </p:nvSpPr>
        <p:spPr>
          <a:xfrm>
            <a:off x="3917373" y="3512126"/>
            <a:ext cx="7983525" cy="270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a:t>Har</a:t>
            </a:r>
            <a:r>
              <a:rPr lang="en-US" altLang="ja-JP" sz="1200" dirty="0" err="1"/>
              <a:t>tbleed</a:t>
            </a:r>
            <a:r>
              <a:rPr lang="ja-JP" altLang="en-US" sz="1200" dirty="0"/>
              <a:t>：</a:t>
            </a:r>
            <a:r>
              <a:rPr lang="en-US" altLang="ja-JP" sz="1200" dirty="0"/>
              <a:t>OpenSSL</a:t>
            </a:r>
            <a:r>
              <a:rPr lang="ja-JP" altLang="en-US" sz="1200" dirty="0"/>
              <a:t>の脆弱性で、</a:t>
            </a:r>
            <a:r>
              <a:rPr lang="en-US" altLang="ja-JP" sz="1200" dirty="0"/>
              <a:t>TLS</a:t>
            </a:r>
            <a:r>
              <a:rPr lang="ja-JP" altLang="en-US" sz="1200" dirty="0"/>
              <a:t>の</a:t>
            </a:r>
            <a:r>
              <a:rPr lang="en-US" altLang="ja-JP" sz="1200" dirty="0" err="1"/>
              <a:t>Hartbeat</a:t>
            </a:r>
            <a:r>
              <a:rPr lang="ja-JP" altLang="en-US" sz="1200" dirty="0"/>
              <a:t>拡張機能にバグがあり、サーバのメモリが読み取れてしまう。</a:t>
            </a:r>
            <a:endParaRPr kumimoji="1" lang="ja-JP" altLang="en-US" sz="1200" dirty="0"/>
          </a:p>
        </p:txBody>
      </p:sp>
    </p:spTree>
    <p:extLst>
      <p:ext uri="{BB962C8B-B14F-4D97-AF65-F5344CB8AC3E}">
        <p14:creationId xmlns:p14="http://schemas.microsoft.com/office/powerpoint/2010/main" val="3655666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C819D-5E36-4C4E-01E4-CBAEC5201E02}"/>
              </a:ext>
            </a:extLst>
          </p:cNvPr>
          <p:cNvSpPr>
            <a:spLocks noGrp="1"/>
          </p:cNvSpPr>
          <p:nvPr>
            <p:ph type="title"/>
          </p:nvPr>
        </p:nvSpPr>
        <p:spPr/>
        <p:txBody>
          <a:bodyPr/>
          <a:lstStyle/>
          <a:p>
            <a:r>
              <a:rPr kumimoji="1" lang="ja-JP" altLang="en-US" dirty="0"/>
              <a:t>脆弱性のトリアージ：</a:t>
            </a:r>
            <a:r>
              <a:rPr lang="ja-JP" altLang="en-US" dirty="0"/>
              <a:t>どのように始めるか、使うか</a:t>
            </a:r>
            <a:endParaRPr kumimoji="1" lang="ja-JP" altLang="en-US" dirty="0"/>
          </a:p>
        </p:txBody>
      </p:sp>
      <p:sp>
        <p:nvSpPr>
          <p:cNvPr id="3" name="コンテンツ プレースホルダー 2">
            <a:extLst>
              <a:ext uri="{FF2B5EF4-FFF2-40B4-BE49-F238E27FC236}">
                <a16:creationId xmlns:a16="http://schemas.microsoft.com/office/drawing/2014/main" id="{7B29563B-8403-7C74-D90B-31607E54BAB0}"/>
              </a:ext>
            </a:extLst>
          </p:cNvPr>
          <p:cNvSpPr>
            <a:spLocks noGrp="1"/>
          </p:cNvSpPr>
          <p:nvPr>
            <p:ph idx="1"/>
          </p:nvPr>
        </p:nvSpPr>
        <p:spPr/>
        <p:txBody>
          <a:bodyPr>
            <a:normAutofit fontScale="85000" lnSpcReduction="20000"/>
          </a:bodyPr>
          <a:lstStyle/>
          <a:p>
            <a:pPr marL="0" indent="0">
              <a:buNone/>
            </a:pPr>
            <a:r>
              <a:rPr lang="ja-JP" altLang="en-US" dirty="0"/>
              <a:t>個人的には、どこまで自動化を信じられるか、次第と思っています。</a:t>
            </a:r>
            <a:endParaRPr lang="en-US" altLang="ja-JP" dirty="0"/>
          </a:p>
          <a:p>
            <a:r>
              <a:rPr kumimoji="1" lang="ja-JP" altLang="en-US" dirty="0"/>
              <a:t>トリアージフレームワークに全てお任せしてよい。必要なら自分で評価確認して変えるよ。</a:t>
            </a:r>
            <a:endParaRPr kumimoji="1" lang="en-US" altLang="ja-JP" dirty="0"/>
          </a:p>
          <a:p>
            <a:pPr lvl="1">
              <a:buFont typeface="Wingdings" panose="05000000000000000000" pitchFamily="2" charset="2"/>
              <a:buChar char="Ø"/>
            </a:pPr>
            <a:r>
              <a:rPr lang="en-US" altLang="ja-JP" dirty="0"/>
              <a:t>SSVC</a:t>
            </a:r>
            <a:r>
              <a:rPr lang="ja-JP" altLang="en-US" dirty="0"/>
              <a:t>辺りがおすすめ。</a:t>
            </a:r>
            <a:r>
              <a:rPr lang="en-US" altLang="ja-JP" dirty="0" err="1"/>
              <a:t>Misson&amp;Well-being</a:t>
            </a:r>
            <a:r>
              <a:rPr lang="ja-JP" altLang="en-US" dirty="0"/>
              <a:t>をシステムなどの範囲で決め打ちすると自動化ができる。その際は、</a:t>
            </a:r>
            <a:r>
              <a:rPr lang="en-US" altLang="ja-JP" dirty="0"/>
              <a:t>CISA Coordinator Tree</a:t>
            </a:r>
            <a:r>
              <a:rPr lang="ja-JP" altLang="en-US" dirty="0"/>
              <a:t>を使うと、その他の</a:t>
            </a:r>
            <a:r>
              <a:rPr lang="en-US" altLang="ja-JP" dirty="0"/>
              <a:t>Decision Point</a:t>
            </a:r>
            <a:r>
              <a:rPr lang="ja-JP" altLang="en-US" dirty="0"/>
              <a:t>を自動で決定できる。</a:t>
            </a:r>
            <a:endParaRPr lang="en-US" altLang="ja-JP" dirty="0"/>
          </a:p>
          <a:p>
            <a:pPr lvl="1">
              <a:buFont typeface="Wingdings" panose="05000000000000000000" pitchFamily="2" charset="2"/>
              <a:buChar char="Ø"/>
            </a:pPr>
            <a:r>
              <a:rPr kumimoji="1" lang="en-US" altLang="ja-JP" dirty="0"/>
              <a:t>Outcome</a:t>
            </a:r>
            <a:r>
              <a:rPr kumimoji="1" lang="ja-JP" altLang="en-US" dirty="0"/>
              <a:t>を見て、必要に応じて優先順位を変える</a:t>
            </a:r>
            <a:endParaRPr kumimoji="1" lang="en-US" altLang="ja-JP" dirty="0"/>
          </a:p>
          <a:p>
            <a:r>
              <a:rPr lang="ja-JP" altLang="en-US" dirty="0"/>
              <a:t>誰かが決めた評価は信じられない！今の</a:t>
            </a:r>
            <a:r>
              <a:rPr lang="en-US" altLang="ja-JP" dirty="0"/>
              <a:t>CVSS</a:t>
            </a:r>
            <a:r>
              <a:rPr lang="ja-JP" altLang="en-US" dirty="0"/>
              <a:t>判断から逃れられない！</a:t>
            </a:r>
            <a:endParaRPr lang="en-US" altLang="ja-JP" dirty="0"/>
          </a:p>
          <a:p>
            <a:pPr lvl="1">
              <a:buFont typeface="Wingdings" panose="05000000000000000000" pitchFamily="2" charset="2"/>
              <a:buChar char="Ø"/>
            </a:pPr>
            <a:r>
              <a:rPr kumimoji="1" lang="en-US" altLang="ja-JP" dirty="0"/>
              <a:t>CVSS</a:t>
            </a:r>
            <a:r>
              <a:rPr kumimoji="1" lang="ja-JP" altLang="en-US" dirty="0"/>
              <a:t>とその他の情報で頑張りましょう。</a:t>
            </a:r>
            <a:endParaRPr kumimoji="1" lang="en-US" altLang="ja-JP" dirty="0"/>
          </a:p>
          <a:p>
            <a:pPr lvl="2">
              <a:buFont typeface="Wingdings" panose="05000000000000000000" pitchFamily="2" charset="2"/>
              <a:buChar char="ü"/>
            </a:pPr>
            <a:r>
              <a:rPr lang="ja-JP" altLang="en-US" dirty="0"/>
              <a:t>まずは先に、トリアージポリシーを決めるところから。</a:t>
            </a:r>
            <a:r>
              <a:rPr lang="en-US" altLang="ja-JP" dirty="0"/>
              <a:t>CVSS BaseScore8.0</a:t>
            </a:r>
            <a:r>
              <a:rPr lang="ja-JP" altLang="en-US" dirty="0"/>
              <a:t>以上、では無理よ？</a:t>
            </a:r>
            <a:endParaRPr lang="en-US" altLang="ja-JP" dirty="0"/>
          </a:p>
          <a:p>
            <a:pPr lvl="2">
              <a:buFont typeface="Wingdings" panose="05000000000000000000" pitchFamily="2" charset="2"/>
              <a:buChar char="ü"/>
            </a:pPr>
            <a:r>
              <a:rPr kumimoji="1" lang="en-US" altLang="ja-JP" dirty="0"/>
              <a:t>EPSS, KEV Catalog, </a:t>
            </a:r>
            <a:r>
              <a:rPr kumimoji="1" lang="en-US" altLang="ja-JP" dirty="0" err="1"/>
              <a:t>V</a:t>
            </a:r>
            <a:r>
              <a:rPr lang="en-US" altLang="ja-JP" dirty="0" err="1"/>
              <a:t>ulnrichment</a:t>
            </a:r>
            <a:r>
              <a:rPr lang="en-US" altLang="ja-JP" dirty="0"/>
              <a:t>, Exploit</a:t>
            </a:r>
            <a:r>
              <a:rPr lang="ja-JP" altLang="en-US" dirty="0"/>
              <a:t>情報などを活用する</a:t>
            </a:r>
            <a:endParaRPr lang="en-US" altLang="ja-JP" dirty="0"/>
          </a:p>
          <a:p>
            <a:pPr lvl="1">
              <a:buFont typeface="Wingdings" panose="05000000000000000000" pitchFamily="2" charset="2"/>
              <a:buChar char="Ø"/>
            </a:pPr>
            <a:r>
              <a:rPr lang="ja-JP" altLang="en-US" dirty="0"/>
              <a:t>評価方法が分かるツールを使う</a:t>
            </a:r>
            <a:endParaRPr lang="en-US" altLang="ja-JP" dirty="0"/>
          </a:p>
          <a:p>
            <a:pPr lvl="2">
              <a:buFont typeface="Wingdings" panose="05000000000000000000" pitchFamily="2" charset="2"/>
              <a:buChar char="ü"/>
            </a:pPr>
            <a:r>
              <a:rPr lang="ja-JP" altLang="en-US" dirty="0"/>
              <a:t>残存</a:t>
            </a:r>
            <a:r>
              <a:rPr lang="en-US" altLang="ja-JP" dirty="0"/>
              <a:t>CVE-ID</a:t>
            </a:r>
            <a:r>
              <a:rPr lang="ja-JP" altLang="en-US" dirty="0"/>
              <a:t>を脆弱性スキャナで集め、</a:t>
            </a:r>
            <a:r>
              <a:rPr lang="en-US" altLang="ja-JP" dirty="0" err="1"/>
              <a:t>CVE_Prioritizer</a:t>
            </a:r>
            <a:r>
              <a:rPr lang="ja-JP" altLang="en-US" dirty="0"/>
              <a:t>や</a:t>
            </a:r>
            <a:r>
              <a:rPr lang="en-US" altLang="ja-JP" dirty="0" err="1"/>
              <a:t>SploitScan</a:t>
            </a:r>
            <a:r>
              <a:rPr lang="ja-JP" altLang="en-US" dirty="0"/>
              <a:t>にぶち込む</a:t>
            </a:r>
            <a:endParaRPr lang="en-US" altLang="ja-JP" dirty="0"/>
          </a:p>
          <a:p>
            <a:pPr lvl="1">
              <a:buFont typeface="Wingdings" panose="05000000000000000000" pitchFamily="2" charset="2"/>
              <a:buChar char="Ø"/>
            </a:pPr>
            <a:r>
              <a:rPr kumimoji="1" lang="ja-JP" altLang="en-US" dirty="0"/>
              <a:t>お金を払って、良いと思われる脆弱性管理ツールを買う</a:t>
            </a:r>
            <a:endParaRPr kumimoji="1" lang="en-US" altLang="ja-JP" dirty="0"/>
          </a:p>
          <a:p>
            <a:pPr marL="0" indent="0">
              <a:buNone/>
            </a:pPr>
            <a:endParaRPr lang="en-US" altLang="ja-JP" dirty="0"/>
          </a:p>
          <a:p>
            <a:pPr marL="0" indent="0">
              <a:buNone/>
            </a:pPr>
            <a:r>
              <a:rPr kumimoji="1" lang="ja-JP" altLang="en-US" dirty="0"/>
              <a:t>トリアージの手間と、それによって得られる効果（工数削減</a:t>
            </a:r>
            <a:r>
              <a:rPr kumimoji="1" lang="en-US" altLang="ja-JP" dirty="0"/>
              <a:t>/</a:t>
            </a:r>
            <a:r>
              <a:rPr kumimoji="1" lang="ja-JP" altLang="en-US" dirty="0"/>
              <a:t>選別による速度向上など）を考慮して、手段は考えたほうが良いです。まずは、トリアージポリシーを作ることが優先ではあります。</a:t>
            </a:r>
          </a:p>
        </p:txBody>
      </p:sp>
      <p:sp>
        <p:nvSpPr>
          <p:cNvPr id="4" name="フッター プレースホルダー 3">
            <a:extLst>
              <a:ext uri="{FF2B5EF4-FFF2-40B4-BE49-F238E27FC236}">
                <a16:creationId xmlns:a16="http://schemas.microsoft.com/office/drawing/2014/main" id="{4CEC12C5-050B-C032-9AA5-0D417AF3E452}"/>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2B9CB3B-0160-B7CB-185C-2D6D9C3B7D14}"/>
              </a:ext>
            </a:extLst>
          </p:cNvPr>
          <p:cNvSpPr>
            <a:spLocks noGrp="1"/>
          </p:cNvSpPr>
          <p:nvPr>
            <p:ph type="sldNum" sz="quarter" idx="12"/>
          </p:nvPr>
        </p:nvSpPr>
        <p:spPr/>
        <p:txBody>
          <a:bodyPr/>
          <a:lstStyle/>
          <a:p>
            <a:fld id="{D5D64311-2522-477B-8D07-5C1D5CBB8559}" type="slidenum">
              <a:rPr kumimoji="1" lang="ja-JP" altLang="en-US" smtClean="0"/>
              <a:t>41</a:t>
            </a:fld>
            <a:endParaRPr kumimoji="1" lang="ja-JP" altLang="en-US"/>
          </a:p>
        </p:txBody>
      </p:sp>
    </p:spTree>
    <p:extLst>
      <p:ext uri="{BB962C8B-B14F-4D97-AF65-F5344CB8AC3E}">
        <p14:creationId xmlns:p14="http://schemas.microsoft.com/office/powerpoint/2010/main" val="736264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20F0-7999-F12F-FE50-872C85132FD3}"/>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D85ED76C-8D6D-51F8-36A8-11775389D979}"/>
              </a:ext>
            </a:extLst>
          </p:cNvPr>
          <p:cNvSpPr>
            <a:spLocks noGrp="1"/>
          </p:cNvSpPr>
          <p:nvPr>
            <p:ph type="title"/>
          </p:nvPr>
        </p:nvSpPr>
        <p:spPr/>
        <p:txBody>
          <a:bodyPr/>
          <a:lstStyle/>
          <a:p>
            <a:r>
              <a:rPr lang="en-US" altLang="ja-JP" dirty="0"/>
              <a:t>4.</a:t>
            </a:r>
            <a:r>
              <a:rPr lang="ja-JP" altLang="en-US" dirty="0"/>
              <a:t>脆弱性対応を行う組織の組成</a:t>
            </a:r>
          </a:p>
        </p:txBody>
      </p:sp>
      <p:sp>
        <p:nvSpPr>
          <p:cNvPr id="5" name="テキスト プレースホルダー 4">
            <a:extLst>
              <a:ext uri="{FF2B5EF4-FFF2-40B4-BE49-F238E27FC236}">
                <a16:creationId xmlns:a16="http://schemas.microsoft.com/office/drawing/2014/main" id="{D77B3692-BE90-6C57-2EAD-BDB671B18E14}"/>
              </a:ext>
            </a:extLst>
          </p:cNvPr>
          <p:cNvSpPr>
            <a:spLocks noGrp="1"/>
          </p:cNvSpPr>
          <p:nvPr>
            <p:ph type="body" idx="1"/>
          </p:nvPr>
        </p:nvSpPr>
        <p:spPr/>
        <p:txBody>
          <a:bodyPr/>
          <a:lstStyle/>
          <a:p>
            <a:r>
              <a:rPr lang="ja-JP" altLang="en-US" dirty="0"/>
              <a:t>脆弱性対応を行う場合、どのような機能が必要なのかを例示します</a:t>
            </a:r>
          </a:p>
        </p:txBody>
      </p:sp>
      <p:pic>
        <p:nvPicPr>
          <p:cNvPr id="7" name="図 6">
            <a:extLst>
              <a:ext uri="{FF2B5EF4-FFF2-40B4-BE49-F238E27FC236}">
                <a16:creationId xmlns:a16="http://schemas.microsoft.com/office/drawing/2014/main" id="{90285B3D-D522-4D40-BAE0-49D7F4EC771B}"/>
              </a:ext>
            </a:extLst>
          </p:cNvPr>
          <p:cNvPicPr>
            <a:picLocks noChangeAspect="1"/>
          </p:cNvPicPr>
          <p:nvPr/>
        </p:nvPicPr>
        <p:blipFill>
          <a:blip r:embed="rId2"/>
          <a:stretch>
            <a:fillRect/>
          </a:stretch>
        </p:blipFill>
        <p:spPr>
          <a:xfrm>
            <a:off x="9372600" y="4828226"/>
            <a:ext cx="2514326" cy="1288412"/>
          </a:xfrm>
          <a:prstGeom prst="rect">
            <a:avLst/>
          </a:prstGeom>
          <a:ln>
            <a:noFill/>
          </a:ln>
          <a:effectLst>
            <a:outerShdw blurRad="190500" algn="tl" rotWithShape="0">
              <a:srgbClr val="000000">
                <a:alpha val="70000"/>
              </a:srgbClr>
            </a:outerShdw>
          </a:effectLst>
        </p:spPr>
      </p:pic>
      <p:sp>
        <p:nvSpPr>
          <p:cNvPr id="2" name="フッター プレースホルダー 1">
            <a:extLst>
              <a:ext uri="{FF2B5EF4-FFF2-40B4-BE49-F238E27FC236}">
                <a16:creationId xmlns:a16="http://schemas.microsoft.com/office/drawing/2014/main" id="{CE22E93E-EBA8-17A0-3516-688089827452}"/>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3" name="スライド番号プレースホルダー 2">
            <a:extLst>
              <a:ext uri="{FF2B5EF4-FFF2-40B4-BE49-F238E27FC236}">
                <a16:creationId xmlns:a16="http://schemas.microsoft.com/office/drawing/2014/main" id="{0CBEA730-0E99-4429-0815-723DE106AD7F}"/>
              </a:ext>
            </a:extLst>
          </p:cNvPr>
          <p:cNvSpPr>
            <a:spLocks noGrp="1"/>
          </p:cNvSpPr>
          <p:nvPr>
            <p:ph type="sldNum" sz="quarter" idx="12"/>
          </p:nvPr>
        </p:nvSpPr>
        <p:spPr/>
        <p:txBody>
          <a:bodyPr/>
          <a:lstStyle/>
          <a:p>
            <a:fld id="{D5D64311-2522-477B-8D07-5C1D5CBB8559}" type="slidenum">
              <a:rPr kumimoji="1" lang="ja-JP" altLang="en-US" smtClean="0"/>
              <a:t>42</a:t>
            </a:fld>
            <a:endParaRPr kumimoji="1" lang="ja-JP" altLang="en-US"/>
          </a:p>
        </p:txBody>
      </p:sp>
    </p:spTree>
    <p:extLst>
      <p:ext uri="{BB962C8B-B14F-4D97-AF65-F5344CB8AC3E}">
        <p14:creationId xmlns:p14="http://schemas.microsoft.com/office/powerpoint/2010/main" val="320732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4E9FC1C-437B-91D6-A39A-006845AB7978}"/>
              </a:ext>
            </a:extLst>
          </p:cNvPr>
          <p:cNvSpPr>
            <a:spLocks noGrp="1"/>
          </p:cNvSpPr>
          <p:nvPr>
            <p:ph type="title"/>
          </p:nvPr>
        </p:nvSpPr>
        <p:spPr/>
        <p:txBody>
          <a:bodyPr/>
          <a:lstStyle/>
          <a:p>
            <a:r>
              <a:rPr lang="ja-JP" altLang="en-US" dirty="0"/>
              <a:t>セキュリティ対応組織、という観点からの脆弱性管理</a:t>
            </a:r>
          </a:p>
        </p:txBody>
      </p:sp>
      <p:sp>
        <p:nvSpPr>
          <p:cNvPr id="7" name="コンテンツ プレースホルダー 6">
            <a:extLst>
              <a:ext uri="{FF2B5EF4-FFF2-40B4-BE49-F238E27FC236}">
                <a16:creationId xmlns:a16="http://schemas.microsoft.com/office/drawing/2014/main" id="{E485F007-F0C7-4B6D-3578-E8B1931626A3}"/>
              </a:ext>
            </a:extLst>
          </p:cNvPr>
          <p:cNvSpPr>
            <a:spLocks noGrp="1"/>
          </p:cNvSpPr>
          <p:nvPr>
            <p:ph idx="1"/>
          </p:nvPr>
        </p:nvSpPr>
        <p:spPr/>
        <p:txBody>
          <a:bodyPr/>
          <a:lstStyle/>
          <a:p>
            <a:pPr marL="0" indent="0">
              <a:buNone/>
            </a:pPr>
            <a:r>
              <a:rPr lang="ja-JP" altLang="en-US" dirty="0"/>
              <a:t>ここからは、脆弱性管理というシステム側からの視点ではなく、組織全体のセキュリティ対応等言う観点から見てみます。</a:t>
            </a:r>
            <a:endParaRPr lang="en-US" altLang="ja-JP" dirty="0"/>
          </a:p>
          <a:p>
            <a:pPr marL="0" indent="0">
              <a:buNone/>
            </a:pPr>
            <a:endParaRPr lang="en-US" altLang="ja-JP" dirty="0"/>
          </a:p>
          <a:p>
            <a:pPr marL="0" indent="0">
              <a:buNone/>
            </a:pPr>
            <a:r>
              <a:rPr lang="ja-JP" altLang="en-US" dirty="0"/>
              <a:t>組織内のセキュリティ対応を行う組織（</a:t>
            </a:r>
            <a:r>
              <a:rPr lang="en-US" altLang="ja-JP" dirty="0" err="1"/>
              <a:t>CDC:Cyber</a:t>
            </a:r>
            <a:r>
              <a:rPr lang="en-US" altLang="ja-JP" dirty="0"/>
              <a:t> </a:t>
            </a:r>
            <a:r>
              <a:rPr lang="en-US" altLang="ja-JP" dirty="0" err="1"/>
              <a:t>Defence</a:t>
            </a:r>
            <a:r>
              <a:rPr lang="en-US" altLang="ja-JP" dirty="0"/>
              <a:t> Centre</a:t>
            </a:r>
            <a:r>
              <a:rPr lang="ja-JP" altLang="en-US" dirty="0"/>
              <a:t>）についてのフレームワークとして、</a:t>
            </a:r>
            <a:r>
              <a:rPr lang="en-US" altLang="ja-JP" dirty="0"/>
              <a:t>ITU-T X.1060</a:t>
            </a:r>
            <a:r>
              <a:rPr lang="ja-JP" altLang="en-US" dirty="0"/>
              <a:t>というものがあります。</a:t>
            </a:r>
            <a:endParaRPr lang="en-US" altLang="ja-JP" dirty="0"/>
          </a:p>
          <a:p>
            <a:pPr marL="0" indent="0">
              <a:buNone/>
            </a:pPr>
            <a:r>
              <a:rPr lang="en-US" altLang="ja-JP" dirty="0"/>
              <a:t>X.1060</a:t>
            </a:r>
            <a:r>
              <a:rPr lang="ja-JP" altLang="en-US" dirty="0"/>
              <a:t>では、</a:t>
            </a:r>
            <a:r>
              <a:rPr lang="en-US" altLang="ja-JP" dirty="0"/>
              <a:t>CDC</a:t>
            </a:r>
            <a:r>
              <a:rPr lang="ja-JP" altLang="en-US" dirty="0"/>
              <a:t>として求められる機能がまとめられています。</a:t>
            </a:r>
            <a:endParaRPr lang="en-US" altLang="ja-JP" dirty="0"/>
          </a:p>
          <a:p>
            <a:pPr marL="0" indent="0">
              <a:buNone/>
            </a:pPr>
            <a:endParaRPr lang="en-US" altLang="ja-JP" dirty="0"/>
          </a:p>
          <a:p>
            <a:pPr marL="0" indent="0">
              <a:buNone/>
            </a:pPr>
            <a:r>
              <a:rPr lang="ja-JP" altLang="en-US" dirty="0"/>
              <a:t>今回は、</a:t>
            </a:r>
            <a:r>
              <a:rPr lang="en-US" altLang="ja-JP" dirty="0"/>
              <a:t>CDC</a:t>
            </a:r>
            <a:r>
              <a:rPr lang="ja-JP" altLang="en-US" dirty="0"/>
              <a:t>の機能と脆弱性管理で必要な機能について比較検討してみます。</a:t>
            </a:r>
          </a:p>
        </p:txBody>
      </p:sp>
      <p:sp>
        <p:nvSpPr>
          <p:cNvPr id="4" name="フッター プレースホルダー 3">
            <a:extLst>
              <a:ext uri="{FF2B5EF4-FFF2-40B4-BE49-F238E27FC236}">
                <a16:creationId xmlns:a16="http://schemas.microsoft.com/office/drawing/2014/main" id="{9331F094-65A9-47BD-C4B4-2A37755B983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2E320601-D954-8F5B-2311-A1473EBEF903}"/>
              </a:ext>
            </a:extLst>
          </p:cNvPr>
          <p:cNvSpPr>
            <a:spLocks noGrp="1"/>
          </p:cNvSpPr>
          <p:nvPr>
            <p:ph type="sldNum" sz="quarter" idx="12"/>
          </p:nvPr>
        </p:nvSpPr>
        <p:spPr/>
        <p:txBody>
          <a:bodyPr/>
          <a:lstStyle/>
          <a:p>
            <a:fld id="{D5D64311-2522-477B-8D07-5C1D5CBB8559}" type="slidenum">
              <a:rPr kumimoji="1" lang="ja-JP" altLang="en-US" smtClean="0"/>
              <a:t>43</a:t>
            </a:fld>
            <a:endParaRPr kumimoji="1" lang="ja-JP" altLang="en-US"/>
          </a:p>
        </p:txBody>
      </p:sp>
    </p:spTree>
    <p:extLst>
      <p:ext uri="{BB962C8B-B14F-4D97-AF65-F5344CB8AC3E}">
        <p14:creationId xmlns:p14="http://schemas.microsoft.com/office/powerpoint/2010/main" val="23772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3CE62D-8611-D743-D106-4F87FD92FE51}"/>
              </a:ext>
            </a:extLst>
          </p:cNvPr>
          <p:cNvSpPr>
            <a:spLocks noGrp="1"/>
          </p:cNvSpPr>
          <p:nvPr>
            <p:ph type="title"/>
          </p:nvPr>
        </p:nvSpPr>
        <p:spPr/>
        <p:txBody>
          <a:bodyPr/>
          <a:lstStyle/>
          <a:p>
            <a:r>
              <a:rPr kumimoji="1" lang="en-US" altLang="ja-JP" dirty="0"/>
              <a:t>ITU-T X.1060</a:t>
            </a:r>
            <a:r>
              <a:rPr lang="ja-JP" altLang="en-US" dirty="0"/>
              <a:t>の概要</a:t>
            </a:r>
            <a:endParaRPr kumimoji="1" lang="ja-JP" altLang="en-US" dirty="0"/>
          </a:p>
        </p:txBody>
      </p:sp>
      <p:sp>
        <p:nvSpPr>
          <p:cNvPr id="3" name="コンテンツ プレースホルダー 2">
            <a:extLst>
              <a:ext uri="{FF2B5EF4-FFF2-40B4-BE49-F238E27FC236}">
                <a16:creationId xmlns:a16="http://schemas.microsoft.com/office/drawing/2014/main" id="{D28B98AA-C9AA-FCAA-6C9A-63BF727B52DE}"/>
              </a:ext>
            </a:extLst>
          </p:cNvPr>
          <p:cNvSpPr>
            <a:spLocks noGrp="1"/>
          </p:cNvSpPr>
          <p:nvPr>
            <p:ph idx="1"/>
          </p:nvPr>
        </p:nvSpPr>
        <p:spPr/>
        <p:txBody>
          <a:bodyPr>
            <a:normAutofit fontScale="92500" lnSpcReduction="20000"/>
          </a:bodyPr>
          <a:lstStyle/>
          <a:p>
            <a:pPr marL="0" indent="0">
              <a:buNone/>
            </a:pPr>
            <a:r>
              <a:rPr kumimoji="1" lang="en-US" altLang="ja-JP" dirty="0"/>
              <a:t>ITU-X 1060</a:t>
            </a:r>
            <a:r>
              <a:rPr kumimoji="1" lang="ja-JP" altLang="en-US" dirty="0"/>
              <a:t>と</a:t>
            </a:r>
            <a:r>
              <a:rPr lang="ja-JP" altLang="en-US" dirty="0"/>
              <a:t>は、簡潔に以下のようなものです。</a:t>
            </a:r>
            <a:endParaRPr kumimoji="1" lang="en-US" altLang="ja-JP" dirty="0"/>
          </a:p>
          <a:p>
            <a:r>
              <a:rPr kumimoji="1" lang="en-US" altLang="ja-JP" dirty="0">
                <a:hlinkClick r:id="rId2"/>
              </a:rPr>
              <a:t>https://www.itu.int/rec/T-REC-X.1060-202106-I</a:t>
            </a:r>
            <a:endParaRPr kumimoji="1" lang="en-US" altLang="ja-JP" dirty="0"/>
          </a:p>
          <a:p>
            <a:r>
              <a:rPr kumimoji="1" lang="ja-JP" altLang="en-US" dirty="0"/>
              <a:t>組織のサイバー防衛部門（</a:t>
            </a:r>
            <a:r>
              <a:rPr kumimoji="1" lang="en-US" altLang="ja-JP" dirty="0"/>
              <a:t>CDC</a:t>
            </a:r>
            <a:r>
              <a:rPr kumimoji="1" lang="ja-JP" altLang="en-US" dirty="0"/>
              <a:t>）のフレームワークを定義したもの</a:t>
            </a:r>
            <a:endParaRPr kumimoji="1" lang="en-US" altLang="ja-JP" dirty="0"/>
          </a:p>
          <a:p>
            <a:r>
              <a:rPr lang="ja-JP" altLang="en-US" dirty="0"/>
              <a:t>組織のセキュリティ運用に必要な機能を体系的に整理されている</a:t>
            </a:r>
            <a:endParaRPr lang="en-US" altLang="ja-JP" dirty="0"/>
          </a:p>
          <a:p>
            <a:pPr marL="0" indent="0">
              <a:buNone/>
            </a:pPr>
            <a:endParaRPr kumimoji="1" lang="en-US" altLang="ja-JP" dirty="0"/>
          </a:p>
          <a:p>
            <a:pPr marL="0" indent="0">
              <a:buNone/>
            </a:pPr>
            <a:r>
              <a:rPr lang="ja-JP" altLang="en-US" dirty="0"/>
              <a:t>日本語版として以下があります。</a:t>
            </a:r>
            <a:endParaRPr lang="en-US" altLang="ja-JP" dirty="0"/>
          </a:p>
          <a:p>
            <a:r>
              <a:rPr lang="en-US" altLang="ja-JP" dirty="0"/>
              <a:t>TTC JT-X1060 </a:t>
            </a:r>
            <a:r>
              <a:rPr lang="ja-JP" altLang="en-US" dirty="0"/>
              <a:t>サイバーディフェンスセンターを構築・運用するためのフレームワーク</a:t>
            </a:r>
            <a:endParaRPr lang="en-US" altLang="ja-JP" dirty="0"/>
          </a:p>
          <a:p>
            <a:pPr lvl="1">
              <a:buFont typeface="Wingdings" panose="05000000000000000000" pitchFamily="2" charset="2"/>
              <a:buChar char="Ø"/>
            </a:pPr>
            <a:r>
              <a:rPr lang="en-US" altLang="ja-JP" dirty="0">
                <a:hlinkClick r:id="rId3"/>
              </a:rPr>
              <a:t>https://www.ttc.or.jp/document_db/information/view_express_entity/1423</a:t>
            </a:r>
            <a:endParaRPr lang="en-US" altLang="ja-JP" dirty="0"/>
          </a:p>
          <a:p>
            <a:r>
              <a:rPr lang="en-US" altLang="ja-JP" dirty="0"/>
              <a:t>ISOG-J </a:t>
            </a:r>
            <a:r>
              <a:rPr lang="ja-JP" altLang="en-US" dirty="0"/>
              <a:t>セキュリティ対応組織の教科書 第</a:t>
            </a:r>
            <a:r>
              <a:rPr lang="en-US" altLang="ja-JP" dirty="0"/>
              <a:t>3.x</a:t>
            </a:r>
            <a:r>
              <a:rPr lang="ja-JP" altLang="en-US" dirty="0"/>
              <a:t>版</a:t>
            </a:r>
            <a:endParaRPr lang="en-US" altLang="ja-JP" dirty="0"/>
          </a:p>
          <a:p>
            <a:pPr lvl="1">
              <a:buFont typeface="Wingdings" panose="05000000000000000000" pitchFamily="2" charset="2"/>
              <a:buChar char="Ø"/>
            </a:pPr>
            <a:r>
              <a:rPr kumimoji="1" lang="en-US" altLang="ja-JP" dirty="0">
                <a:hlinkClick r:id="rId4"/>
              </a:rPr>
              <a:t>https://isog-j.org/output/2023/Textbook_soc-csirt_v3.html</a:t>
            </a:r>
            <a:endParaRPr lang="en-US" altLang="ja-JP" dirty="0"/>
          </a:p>
          <a:p>
            <a:pPr marL="0" indent="0">
              <a:buNone/>
            </a:pPr>
            <a:endParaRPr kumimoji="1" lang="en-US" altLang="ja-JP" dirty="0"/>
          </a:p>
          <a:p>
            <a:pPr marL="0" indent="0">
              <a:buNone/>
            </a:pPr>
            <a:r>
              <a:rPr kumimoji="1" lang="ja-JP" altLang="en-US" dirty="0"/>
              <a:t>今回はその中でも</a:t>
            </a:r>
            <a:r>
              <a:rPr lang="ja-JP" altLang="en-US" dirty="0"/>
              <a:t>脆弱性管理に焦点を当てます。</a:t>
            </a:r>
            <a:endParaRPr lang="en-US" altLang="ja-JP" dirty="0"/>
          </a:p>
        </p:txBody>
      </p:sp>
      <p:sp>
        <p:nvSpPr>
          <p:cNvPr id="4" name="フッター プレースホルダー 3">
            <a:extLst>
              <a:ext uri="{FF2B5EF4-FFF2-40B4-BE49-F238E27FC236}">
                <a16:creationId xmlns:a16="http://schemas.microsoft.com/office/drawing/2014/main" id="{C48939E3-BF58-CD36-3AA1-7541CFB967F4}"/>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3CA4A58E-198D-3CD9-CE91-F052C8A8D99A}"/>
              </a:ext>
            </a:extLst>
          </p:cNvPr>
          <p:cNvSpPr>
            <a:spLocks noGrp="1"/>
          </p:cNvSpPr>
          <p:nvPr>
            <p:ph type="sldNum" sz="quarter" idx="12"/>
          </p:nvPr>
        </p:nvSpPr>
        <p:spPr/>
        <p:txBody>
          <a:bodyPr/>
          <a:lstStyle/>
          <a:p>
            <a:fld id="{D5D64311-2522-477B-8D07-5C1D5CBB8559}" type="slidenum">
              <a:rPr kumimoji="1" lang="ja-JP" altLang="en-US" smtClean="0"/>
              <a:t>44</a:t>
            </a:fld>
            <a:endParaRPr kumimoji="1" lang="ja-JP" altLang="en-US"/>
          </a:p>
        </p:txBody>
      </p:sp>
    </p:spTree>
    <p:extLst>
      <p:ext uri="{BB962C8B-B14F-4D97-AF65-F5344CB8AC3E}">
        <p14:creationId xmlns:p14="http://schemas.microsoft.com/office/powerpoint/2010/main" val="525576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0BD649-CAE8-5988-616D-7991364E413B}"/>
              </a:ext>
            </a:extLst>
          </p:cNvPr>
          <p:cNvSpPr>
            <a:spLocks noGrp="1"/>
          </p:cNvSpPr>
          <p:nvPr>
            <p:ph type="title"/>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0DA492A9-5D3C-8765-6132-489AC77FF485}"/>
              </a:ext>
            </a:extLst>
          </p:cNvPr>
          <p:cNvSpPr>
            <a:spLocks noGrp="1"/>
          </p:cNvSpPr>
          <p:nvPr>
            <p:ph type="ftr" sz="quarter" idx="11"/>
          </p:nvPr>
        </p:nvSpPr>
        <p:spPr/>
        <p:txBody>
          <a:bodyPr/>
          <a:lstStyle/>
          <a:p>
            <a:r>
              <a:rPr kumimoji="1" lang="ja-JP" altLang="en-US" dirty="0"/>
              <a:t>脆弱性対応勉強会 </a:t>
            </a:r>
            <a:r>
              <a:rPr kumimoji="1" lang="en-US" altLang="ja-JP" dirty="0"/>
              <a:t>2025</a:t>
            </a:r>
            <a:endParaRPr kumimoji="1" lang="ja-JP" altLang="en-US" dirty="0"/>
          </a:p>
        </p:txBody>
      </p:sp>
      <p:sp>
        <p:nvSpPr>
          <p:cNvPr id="5" name="スライド番号プレースホルダー 4">
            <a:extLst>
              <a:ext uri="{FF2B5EF4-FFF2-40B4-BE49-F238E27FC236}">
                <a16:creationId xmlns:a16="http://schemas.microsoft.com/office/drawing/2014/main" id="{EAD070E2-5C47-227D-AA9C-C687C8D726BE}"/>
              </a:ext>
            </a:extLst>
          </p:cNvPr>
          <p:cNvSpPr>
            <a:spLocks noGrp="1"/>
          </p:cNvSpPr>
          <p:nvPr>
            <p:ph type="sldNum" sz="quarter" idx="12"/>
          </p:nvPr>
        </p:nvSpPr>
        <p:spPr/>
        <p:txBody>
          <a:bodyPr/>
          <a:lstStyle/>
          <a:p>
            <a:fld id="{D5D64311-2522-477B-8D07-5C1D5CBB8559}" type="slidenum">
              <a:rPr kumimoji="1" lang="ja-JP" altLang="en-US" smtClean="0"/>
              <a:t>45</a:t>
            </a:fld>
            <a:endParaRPr kumimoji="1" lang="ja-JP" altLang="en-US"/>
          </a:p>
        </p:txBody>
      </p:sp>
      <p:pic>
        <p:nvPicPr>
          <p:cNvPr id="7" name="図 6">
            <a:extLst>
              <a:ext uri="{FF2B5EF4-FFF2-40B4-BE49-F238E27FC236}">
                <a16:creationId xmlns:a16="http://schemas.microsoft.com/office/drawing/2014/main" id="{0DAAF3AA-2724-E918-2A8B-B2D26D08924C}"/>
              </a:ext>
            </a:extLst>
          </p:cNvPr>
          <p:cNvPicPr>
            <a:picLocks noChangeAspect="1"/>
          </p:cNvPicPr>
          <p:nvPr/>
        </p:nvPicPr>
        <p:blipFill>
          <a:blip r:embed="rId2"/>
          <a:stretch>
            <a:fillRect/>
          </a:stretch>
        </p:blipFill>
        <p:spPr>
          <a:xfrm>
            <a:off x="8350915" y="995150"/>
            <a:ext cx="3809667" cy="5273137"/>
          </a:xfrm>
          <a:prstGeom prst="rect">
            <a:avLst/>
          </a:prstGeom>
          <a:ln>
            <a:noFill/>
          </a:ln>
          <a:effectLst>
            <a:outerShdw blurRad="190500" algn="tl" rotWithShape="0">
              <a:srgbClr val="000000">
                <a:alpha val="70000"/>
              </a:srgbClr>
            </a:outerShdw>
          </a:effectLst>
        </p:spPr>
      </p:pic>
      <p:pic>
        <p:nvPicPr>
          <p:cNvPr id="9" name="図 8">
            <a:extLst>
              <a:ext uri="{FF2B5EF4-FFF2-40B4-BE49-F238E27FC236}">
                <a16:creationId xmlns:a16="http://schemas.microsoft.com/office/drawing/2014/main" id="{7E37A81F-6A04-8591-5B6A-07BC29E81580}"/>
              </a:ext>
            </a:extLst>
          </p:cNvPr>
          <p:cNvPicPr>
            <a:picLocks noChangeAspect="1"/>
          </p:cNvPicPr>
          <p:nvPr/>
        </p:nvPicPr>
        <p:blipFill>
          <a:blip r:embed="rId3"/>
          <a:stretch>
            <a:fillRect/>
          </a:stretch>
        </p:blipFill>
        <p:spPr>
          <a:xfrm>
            <a:off x="291101" y="1164111"/>
            <a:ext cx="4582164" cy="1495634"/>
          </a:xfrm>
          <a:prstGeom prst="rect">
            <a:avLst/>
          </a:prstGeom>
          <a:ln>
            <a:noFill/>
          </a:ln>
          <a:effectLst>
            <a:outerShdw blurRad="190500" algn="tl" rotWithShape="0">
              <a:srgbClr val="000000">
                <a:alpha val="70000"/>
              </a:srgbClr>
            </a:outerShdw>
          </a:effectLst>
        </p:spPr>
      </p:pic>
      <p:pic>
        <p:nvPicPr>
          <p:cNvPr id="11" name="図 10">
            <a:extLst>
              <a:ext uri="{FF2B5EF4-FFF2-40B4-BE49-F238E27FC236}">
                <a16:creationId xmlns:a16="http://schemas.microsoft.com/office/drawing/2014/main" id="{D997CF5B-222E-AE39-AD7F-DFCA9F5F035D}"/>
              </a:ext>
            </a:extLst>
          </p:cNvPr>
          <p:cNvPicPr>
            <a:picLocks noChangeAspect="1"/>
          </p:cNvPicPr>
          <p:nvPr/>
        </p:nvPicPr>
        <p:blipFill>
          <a:blip r:embed="rId4"/>
          <a:stretch>
            <a:fillRect/>
          </a:stretch>
        </p:blipFill>
        <p:spPr>
          <a:xfrm>
            <a:off x="291101" y="2879426"/>
            <a:ext cx="3781953" cy="1724266"/>
          </a:xfrm>
          <a:prstGeom prst="rect">
            <a:avLst/>
          </a:prstGeom>
          <a:ln>
            <a:noFill/>
          </a:ln>
          <a:effectLst>
            <a:outerShdw blurRad="190500" algn="tl" rotWithShape="0">
              <a:srgbClr val="000000">
                <a:alpha val="70000"/>
              </a:srgbClr>
            </a:outerShdw>
          </a:effectLst>
        </p:spPr>
      </p:pic>
      <p:pic>
        <p:nvPicPr>
          <p:cNvPr id="13" name="図 12">
            <a:extLst>
              <a:ext uri="{FF2B5EF4-FFF2-40B4-BE49-F238E27FC236}">
                <a16:creationId xmlns:a16="http://schemas.microsoft.com/office/drawing/2014/main" id="{6E9C8265-4995-C6BC-987C-B20B376F99C2}"/>
              </a:ext>
            </a:extLst>
          </p:cNvPr>
          <p:cNvPicPr>
            <a:picLocks noChangeAspect="1"/>
          </p:cNvPicPr>
          <p:nvPr/>
        </p:nvPicPr>
        <p:blipFill>
          <a:blip r:embed="rId5"/>
          <a:stretch>
            <a:fillRect/>
          </a:stretch>
        </p:blipFill>
        <p:spPr>
          <a:xfrm>
            <a:off x="291101" y="4737775"/>
            <a:ext cx="4296375" cy="1514686"/>
          </a:xfrm>
          <a:prstGeom prst="rect">
            <a:avLst/>
          </a:prstGeom>
          <a:ln>
            <a:noFill/>
          </a:ln>
          <a:effectLst>
            <a:outerShdw blurRad="190500" algn="tl" rotWithShape="0">
              <a:srgbClr val="000000">
                <a:alpha val="70000"/>
              </a:srgbClr>
            </a:outerShdw>
          </a:effectLst>
        </p:spPr>
      </p:pic>
      <p:pic>
        <p:nvPicPr>
          <p:cNvPr id="15" name="図 14">
            <a:extLst>
              <a:ext uri="{FF2B5EF4-FFF2-40B4-BE49-F238E27FC236}">
                <a16:creationId xmlns:a16="http://schemas.microsoft.com/office/drawing/2014/main" id="{D5CC6A9D-79FD-E5E9-51EA-A029440CDEA8}"/>
              </a:ext>
            </a:extLst>
          </p:cNvPr>
          <p:cNvPicPr>
            <a:picLocks noChangeAspect="1"/>
          </p:cNvPicPr>
          <p:nvPr/>
        </p:nvPicPr>
        <p:blipFill>
          <a:blip r:embed="rId6"/>
          <a:stretch>
            <a:fillRect/>
          </a:stretch>
        </p:blipFill>
        <p:spPr>
          <a:xfrm>
            <a:off x="4333342" y="2480035"/>
            <a:ext cx="3820058" cy="2257740"/>
          </a:xfrm>
          <a:prstGeom prst="rect">
            <a:avLst/>
          </a:prstGeom>
          <a:ln>
            <a:noFill/>
          </a:ln>
          <a:effectLst>
            <a:outerShdw blurRad="190500" algn="tl" rotWithShape="0">
              <a:srgbClr val="000000">
                <a:alpha val="70000"/>
              </a:srgbClr>
            </a:outerShdw>
          </a:effectLst>
        </p:spPr>
      </p:pic>
      <p:sp>
        <p:nvSpPr>
          <p:cNvPr id="3" name="テキスト ボックス 2">
            <a:extLst>
              <a:ext uri="{FF2B5EF4-FFF2-40B4-BE49-F238E27FC236}">
                <a16:creationId xmlns:a16="http://schemas.microsoft.com/office/drawing/2014/main" id="{5FFB2256-A722-EBF3-D3A6-1A071387F53E}"/>
              </a:ext>
            </a:extLst>
          </p:cNvPr>
          <p:cNvSpPr txBox="1"/>
          <p:nvPr/>
        </p:nvSpPr>
        <p:spPr>
          <a:xfrm>
            <a:off x="4767385" y="4908062"/>
            <a:ext cx="3462215" cy="1169551"/>
          </a:xfrm>
          <a:prstGeom prst="rect">
            <a:avLst/>
          </a:prstGeom>
          <a:noFill/>
        </p:spPr>
        <p:txBody>
          <a:bodyPr wrap="square" rtlCol="0">
            <a:spAutoFit/>
          </a:bodyPr>
          <a:lstStyle/>
          <a:p>
            <a:r>
              <a:rPr kumimoji="1" lang="en-US" altLang="ja-JP" sz="1400" b="1" dirty="0">
                <a:solidFill>
                  <a:srgbClr val="C00000"/>
                </a:solidFill>
                <a:latin typeface="Meiryo UI" panose="020B0604030504040204" pitchFamily="50" charset="-128"/>
                <a:ea typeface="Meiryo UI" panose="020B0604030504040204" pitchFamily="50" charset="-128"/>
              </a:rPr>
              <a:t>X.1060</a:t>
            </a:r>
            <a:r>
              <a:rPr kumimoji="1" lang="ja-JP" altLang="en-US" sz="1400" b="1" dirty="0">
                <a:solidFill>
                  <a:srgbClr val="C00000"/>
                </a:solidFill>
                <a:latin typeface="Meiryo UI" panose="020B0604030504040204" pitchFamily="50" charset="-128"/>
                <a:ea typeface="Meiryo UI" panose="020B0604030504040204" pitchFamily="50" charset="-128"/>
              </a:rPr>
              <a:t>は国際標準なので、国ごとに異なるであろう詳細は書かれていない。</a:t>
            </a:r>
            <a:endParaRPr kumimoji="1" lang="en-US" altLang="ja-JP" sz="1400" b="1" dirty="0">
              <a:solidFill>
                <a:srgbClr val="C00000"/>
              </a:solidFill>
              <a:latin typeface="Meiryo UI" panose="020B0604030504040204" pitchFamily="50" charset="-128"/>
              <a:ea typeface="Meiryo UI" panose="020B0604030504040204" pitchFamily="50" charset="-128"/>
            </a:endParaRPr>
          </a:p>
          <a:p>
            <a:r>
              <a:rPr lang="ja-JP" altLang="en-US" sz="1400" b="1" dirty="0">
                <a:solidFill>
                  <a:srgbClr val="C00000"/>
                </a:solidFill>
                <a:latin typeface="Meiryo UI" panose="020B0604030504040204" pitchFamily="50" charset="-128"/>
                <a:ea typeface="Meiryo UI" panose="020B0604030504040204" pitchFamily="50" charset="-128"/>
              </a:rPr>
              <a:t>日本では、セキュリティ対応組織の教科書がより詳しく記載されているので、そちらを参照されたい。</a:t>
            </a:r>
            <a:endParaRPr kumimoji="1" lang="ja-JP" altLang="en-US" sz="1400" b="1" dirty="0">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9809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6C6862-5173-8E30-3836-4F30F4F3CD3C}"/>
              </a:ext>
            </a:extLst>
          </p:cNvPr>
          <p:cNvSpPr>
            <a:spLocks noGrp="1"/>
          </p:cNvSpPr>
          <p:nvPr>
            <p:ph type="title"/>
          </p:nvPr>
        </p:nvSpPr>
        <p:spPr/>
        <p:txBody>
          <a:bodyPr/>
          <a:lstStyle/>
          <a:p>
            <a:r>
              <a:rPr kumimoji="1" lang="en-US" altLang="ja-JP" dirty="0"/>
              <a:t>X.1060</a:t>
            </a:r>
            <a:r>
              <a:rPr kumimoji="1" lang="ja-JP" altLang="en-US" dirty="0"/>
              <a:t>の全体像：簡略図</a:t>
            </a:r>
          </a:p>
        </p:txBody>
      </p:sp>
      <p:sp>
        <p:nvSpPr>
          <p:cNvPr id="3" name="コンテンツ プレースホルダー 2">
            <a:extLst>
              <a:ext uri="{FF2B5EF4-FFF2-40B4-BE49-F238E27FC236}">
                <a16:creationId xmlns:a16="http://schemas.microsoft.com/office/drawing/2014/main" id="{211E54C5-B618-B2A2-2F04-22F0DC2B876A}"/>
              </a:ext>
            </a:extLst>
          </p:cNvPr>
          <p:cNvSpPr>
            <a:spLocks noGrp="1"/>
          </p:cNvSpPr>
          <p:nvPr>
            <p:ph idx="1"/>
          </p:nvPr>
        </p:nvSpPr>
        <p:spPr/>
        <p:txBody>
          <a:bodyPr/>
          <a:lstStyle/>
          <a:p>
            <a:pPr marL="514350" indent="-514350">
              <a:buFont typeface="+mj-lt"/>
              <a:buAutoNum type="alphaUcParenR"/>
            </a:pPr>
            <a:r>
              <a:rPr kumimoji="1" lang="en-US" altLang="ja-JP" dirty="0"/>
              <a:t>CDC</a:t>
            </a:r>
            <a:r>
              <a:rPr kumimoji="1" lang="ja-JP" altLang="en-US" dirty="0"/>
              <a:t>の戦略マネジメント</a:t>
            </a:r>
            <a:endParaRPr kumimoji="1" lang="en-US" altLang="ja-JP" dirty="0"/>
          </a:p>
          <a:p>
            <a:pPr marL="514350" indent="-514350">
              <a:buFont typeface="+mj-lt"/>
              <a:buAutoNum type="alphaUcParenR"/>
            </a:pPr>
            <a:r>
              <a:rPr lang="ja-JP" altLang="en-US" dirty="0"/>
              <a:t>即時分析</a:t>
            </a:r>
            <a:endParaRPr lang="en-US" altLang="ja-JP" dirty="0"/>
          </a:p>
          <a:p>
            <a:pPr marL="514350" indent="-514350">
              <a:buFont typeface="+mj-lt"/>
              <a:buAutoNum type="alphaUcParenR"/>
            </a:pPr>
            <a:r>
              <a:rPr kumimoji="1" lang="ja-JP" altLang="en-US" dirty="0"/>
              <a:t>深堀分析</a:t>
            </a:r>
            <a:endParaRPr kumimoji="1" lang="en-US" altLang="ja-JP" dirty="0"/>
          </a:p>
          <a:p>
            <a:pPr marL="514350" indent="-514350">
              <a:buFont typeface="+mj-lt"/>
              <a:buAutoNum type="alphaUcParenR"/>
            </a:pPr>
            <a:r>
              <a:rPr lang="ja-JP" altLang="en-US" dirty="0"/>
              <a:t>インシデント対応</a:t>
            </a:r>
            <a:endParaRPr lang="en-US" altLang="ja-JP" dirty="0"/>
          </a:p>
          <a:p>
            <a:pPr marL="514350" indent="-514350">
              <a:buFont typeface="+mj-lt"/>
              <a:buAutoNum type="alphaUcParenR"/>
            </a:pPr>
            <a:r>
              <a:rPr kumimoji="1" lang="ja-JP" altLang="en-US" dirty="0"/>
              <a:t>診断と評価</a:t>
            </a:r>
            <a:endParaRPr kumimoji="1" lang="en-US" altLang="ja-JP" dirty="0"/>
          </a:p>
          <a:p>
            <a:pPr marL="514350" indent="-514350">
              <a:buFont typeface="+mj-lt"/>
              <a:buAutoNum type="alphaUcParenR"/>
            </a:pPr>
            <a:r>
              <a:rPr lang="ja-JP" altLang="en-US" dirty="0"/>
              <a:t>脅威情報の収集及び分析と評価</a:t>
            </a:r>
            <a:endParaRPr lang="en-US" altLang="ja-JP" dirty="0"/>
          </a:p>
          <a:p>
            <a:pPr marL="514350" indent="-514350">
              <a:buFont typeface="+mj-lt"/>
              <a:buAutoNum type="alphaUcParenR"/>
            </a:pPr>
            <a:r>
              <a:rPr kumimoji="1" lang="en-US" altLang="ja-JP" dirty="0"/>
              <a:t>CDC</a:t>
            </a:r>
            <a:r>
              <a:rPr kumimoji="1" lang="ja-JP" altLang="en-US" dirty="0"/>
              <a:t>プラットフォームの開発・保守</a:t>
            </a:r>
            <a:endParaRPr kumimoji="1" lang="en-US" altLang="ja-JP" dirty="0"/>
          </a:p>
          <a:p>
            <a:pPr marL="514350" indent="-514350">
              <a:buFont typeface="+mj-lt"/>
              <a:buAutoNum type="alphaUcParenR"/>
            </a:pPr>
            <a:r>
              <a:rPr lang="ja-JP" altLang="en-US" dirty="0"/>
              <a:t>内部不正対応支援</a:t>
            </a:r>
            <a:endParaRPr lang="en-US" altLang="ja-JP" dirty="0"/>
          </a:p>
          <a:p>
            <a:pPr marL="514350" indent="-514350">
              <a:buFont typeface="+mj-lt"/>
              <a:buAutoNum type="alphaUcParenR"/>
            </a:pPr>
            <a:r>
              <a:rPr kumimoji="1" lang="ja-JP" altLang="en-US" dirty="0"/>
              <a:t>外部組織との積極的連携</a:t>
            </a:r>
          </a:p>
        </p:txBody>
      </p:sp>
      <p:sp>
        <p:nvSpPr>
          <p:cNvPr id="4" name="フッター プレースホルダー 3">
            <a:extLst>
              <a:ext uri="{FF2B5EF4-FFF2-40B4-BE49-F238E27FC236}">
                <a16:creationId xmlns:a16="http://schemas.microsoft.com/office/drawing/2014/main" id="{E4F23173-293A-4632-936E-FB78066807E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92BB424C-201B-7258-9379-67B5593F7466}"/>
              </a:ext>
            </a:extLst>
          </p:cNvPr>
          <p:cNvSpPr>
            <a:spLocks noGrp="1"/>
          </p:cNvSpPr>
          <p:nvPr>
            <p:ph type="sldNum" sz="quarter" idx="12"/>
          </p:nvPr>
        </p:nvSpPr>
        <p:spPr/>
        <p:txBody>
          <a:bodyPr/>
          <a:lstStyle/>
          <a:p>
            <a:fld id="{D5D64311-2522-477B-8D07-5C1D5CBB8559}" type="slidenum">
              <a:rPr kumimoji="1" lang="ja-JP" altLang="en-US" smtClean="0"/>
              <a:t>46</a:t>
            </a:fld>
            <a:endParaRPr kumimoji="1" lang="ja-JP" altLang="en-US"/>
          </a:p>
        </p:txBody>
      </p:sp>
      <p:sp>
        <p:nvSpPr>
          <p:cNvPr id="17" name="四角形: 角を丸くする 16">
            <a:extLst>
              <a:ext uri="{FF2B5EF4-FFF2-40B4-BE49-F238E27FC236}">
                <a16:creationId xmlns:a16="http://schemas.microsoft.com/office/drawing/2014/main" id="{B7213DCB-DBA0-0348-13EB-A17B09F051A4}"/>
              </a:ext>
            </a:extLst>
          </p:cNvPr>
          <p:cNvSpPr/>
          <p:nvPr/>
        </p:nvSpPr>
        <p:spPr>
          <a:xfrm>
            <a:off x="7117773" y="1005225"/>
            <a:ext cx="1909286" cy="4468219"/>
          </a:xfrm>
          <a:prstGeom prst="roundRect">
            <a:avLst>
              <a:gd name="adj" fmla="val 7959"/>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4A2E12C-9E7D-E3A8-E2D4-D521C9C8E355}"/>
              </a:ext>
            </a:extLst>
          </p:cNvPr>
          <p:cNvSpPr/>
          <p:nvPr/>
        </p:nvSpPr>
        <p:spPr>
          <a:xfrm>
            <a:off x="7024255" y="1091045"/>
            <a:ext cx="426027" cy="5029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kumimoji="1" lang="en-US" altLang="ja-JP" dirty="0"/>
              <a:t>I.</a:t>
            </a:r>
            <a:r>
              <a:rPr kumimoji="1" lang="ja-JP" altLang="en-US" dirty="0"/>
              <a:t>外部組織との積極的連携</a:t>
            </a:r>
          </a:p>
        </p:txBody>
      </p:sp>
      <p:sp>
        <p:nvSpPr>
          <p:cNvPr id="7" name="楕円 6">
            <a:extLst>
              <a:ext uri="{FF2B5EF4-FFF2-40B4-BE49-F238E27FC236}">
                <a16:creationId xmlns:a16="http://schemas.microsoft.com/office/drawing/2014/main" id="{173BCE54-C9CD-B170-0CC3-B404B3AF4B4D}"/>
              </a:ext>
            </a:extLst>
          </p:cNvPr>
          <p:cNvSpPr/>
          <p:nvPr/>
        </p:nvSpPr>
        <p:spPr>
          <a:xfrm>
            <a:off x="7645286" y="1097164"/>
            <a:ext cx="1328188" cy="1328188"/>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戦略</a:t>
            </a:r>
            <a:endParaRPr kumimoji="1" lang="en-US" altLang="ja-JP" dirty="0"/>
          </a:p>
          <a:p>
            <a:pPr algn="ctr"/>
            <a:r>
              <a:rPr lang="ja-JP" altLang="en-US" dirty="0"/>
              <a:t>マネジメント</a:t>
            </a:r>
            <a:endParaRPr kumimoji="1" lang="ja-JP" altLang="en-US" dirty="0"/>
          </a:p>
        </p:txBody>
      </p:sp>
      <p:sp>
        <p:nvSpPr>
          <p:cNvPr id="18" name="四角形: 角を丸くする 17">
            <a:extLst>
              <a:ext uri="{FF2B5EF4-FFF2-40B4-BE49-F238E27FC236}">
                <a16:creationId xmlns:a16="http://schemas.microsoft.com/office/drawing/2014/main" id="{136F3992-7596-A078-5EDA-2D448EA6EE14}"/>
              </a:ext>
            </a:extLst>
          </p:cNvPr>
          <p:cNvSpPr/>
          <p:nvPr/>
        </p:nvSpPr>
        <p:spPr>
          <a:xfrm>
            <a:off x="9083766" y="999104"/>
            <a:ext cx="1435358" cy="4468219"/>
          </a:xfrm>
          <a:prstGeom prst="roundRect">
            <a:avLst>
              <a:gd name="adj" fmla="val 11599"/>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A8A365A4-E0E5-445A-B699-D967EEE4F2CF}"/>
              </a:ext>
            </a:extLst>
          </p:cNvPr>
          <p:cNvSpPr/>
          <p:nvPr/>
        </p:nvSpPr>
        <p:spPr>
          <a:xfrm>
            <a:off x="9137352" y="1097164"/>
            <a:ext cx="1328188" cy="1328188"/>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運用</a:t>
            </a:r>
          </a:p>
        </p:txBody>
      </p:sp>
      <p:sp>
        <p:nvSpPr>
          <p:cNvPr id="19" name="四角形: 角を丸くする 18">
            <a:extLst>
              <a:ext uri="{FF2B5EF4-FFF2-40B4-BE49-F238E27FC236}">
                <a16:creationId xmlns:a16="http://schemas.microsoft.com/office/drawing/2014/main" id="{7C1A391F-98B0-C607-89B6-57E02AF33F1C}"/>
              </a:ext>
            </a:extLst>
          </p:cNvPr>
          <p:cNvSpPr/>
          <p:nvPr/>
        </p:nvSpPr>
        <p:spPr>
          <a:xfrm>
            <a:off x="10575831" y="1004143"/>
            <a:ext cx="1435358" cy="4468219"/>
          </a:xfrm>
          <a:prstGeom prst="roundRect">
            <a:avLst>
              <a:gd name="adj" fmla="val 8704"/>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53C8657-F7AC-D90F-7F71-786D4C1B2B61}"/>
              </a:ext>
            </a:extLst>
          </p:cNvPr>
          <p:cNvSpPr/>
          <p:nvPr/>
        </p:nvSpPr>
        <p:spPr>
          <a:xfrm>
            <a:off x="10629417" y="1097164"/>
            <a:ext cx="1328188" cy="1328188"/>
          </a:xfrm>
          <a:prstGeom prst="ellips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対応</a:t>
            </a:r>
            <a:endParaRPr kumimoji="1" lang="ja-JP" altLang="en-US" dirty="0"/>
          </a:p>
        </p:txBody>
      </p:sp>
      <p:sp>
        <p:nvSpPr>
          <p:cNvPr id="10" name="正方形/長方形 9">
            <a:extLst>
              <a:ext uri="{FF2B5EF4-FFF2-40B4-BE49-F238E27FC236}">
                <a16:creationId xmlns:a16="http://schemas.microsoft.com/office/drawing/2014/main" id="{08B73CBD-354D-894C-4F3C-7DDAFC8FFDCA}"/>
              </a:ext>
            </a:extLst>
          </p:cNvPr>
          <p:cNvSpPr/>
          <p:nvPr/>
        </p:nvSpPr>
        <p:spPr>
          <a:xfrm>
            <a:off x="7645287" y="2571595"/>
            <a:ext cx="1328187" cy="1513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A.CDC</a:t>
            </a:r>
            <a:r>
              <a:rPr kumimoji="1" lang="ja-JP" altLang="en-US" dirty="0"/>
              <a:t>の戦略マネジメント</a:t>
            </a:r>
          </a:p>
        </p:txBody>
      </p:sp>
      <p:sp>
        <p:nvSpPr>
          <p:cNvPr id="11" name="正方形/長方形 10">
            <a:extLst>
              <a:ext uri="{FF2B5EF4-FFF2-40B4-BE49-F238E27FC236}">
                <a16:creationId xmlns:a16="http://schemas.microsoft.com/office/drawing/2014/main" id="{5D674BEF-C447-F510-1074-D3D663BACA17}"/>
              </a:ext>
            </a:extLst>
          </p:cNvPr>
          <p:cNvSpPr/>
          <p:nvPr/>
        </p:nvSpPr>
        <p:spPr>
          <a:xfrm>
            <a:off x="9137351" y="2577920"/>
            <a:ext cx="1328188" cy="727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B.</a:t>
            </a:r>
            <a:r>
              <a:rPr kumimoji="1" lang="ja-JP" altLang="en-US" dirty="0"/>
              <a:t>即時分析</a:t>
            </a:r>
          </a:p>
        </p:txBody>
      </p:sp>
      <p:sp>
        <p:nvSpPr>
          <p:cNvPr id="12" name="正方形/長方形 11">
            <a:extLst>
              <a:ext uri="{FF2B5EF4-FFF2-40B4-BE49-F238E27FC236}">
                <a16:creationId xmlns:a16="http://schemas.microsoft.com/office/drawing/2014/main" id="{3C6D8900-D6F1-22D0-E259-F63FEA04F9AA}"/>
              </a:ext>
            </a:extLst>
          </p:cNvPr>
          <p:cNvSpPr/>
          <p:nvPr/>
        </p:nvSpPr>
        <p:spPr>
          <a:xfrm>
            <a:off x="10629417" y="2571594"/>
            <a:ext cx="1328187" cy="15138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D.</a:t>
            </a:r>
            <a:r>
              <a:rPr lang="ja-JP" altLang="en-US" dirty="0"/>
              <a:t>インシデント対応</a:t>
            </a:r>
            <a:endParaRPr kumimoji="1" lang="ja-JP" altLang="en-US" dirty="0"/>
          </a:p>
        </p:txBody>
      </p:sp>
      <p:sp>
        <p:nvSpPr>
          <p:cNvPr id="13" name="正方形/長方形 12">
            <a:extLst>
              <a:ext uri="{FF2B5EF4-FFF2-40B4-BE49-F238E27FC236}">
                <a16:creationId xmlns:a16="http://schemas.microsoft.com/office/drawing/2014/main" id="{5FC2A2F0-0A16-9996-0652-BAC3C8FAED3A}"/>
              </a:ext>
            </a:extLst>
          </p:cNvPr>
          <p:cNvSpPr/>
          <p:nvPr/>
        </p:nvSpPr>
        <p:spPr>
          <a:xfrm>
            <a:off x="9137351" y="3358093"/>
            <a:ext cx="1328188" cy="7273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a:t>
            </a:r>
            <a:r>
              <a:rPr kumimoji="1" lang="ja-JP" altLang="en-US" dirty="0"/>
              <a:t>深堀分析</a:t>
            </a:r>
          </a:p>
        </p:txBody>
      </p:sp>
      <p:sp>
        <p:nvSpPr>
          <p:cNvPr id="14" name="正方形/長方形 13">
            <a:extLst>
              <a:ext uri="{FF2B5EF4-FFF2-40B4-BE49-F238E27FC236}">
                <a16:creationId xmlns:a16="http://schemas.microsoft.com/office/drawing/2014/main" id="{0D98F014-AFB4-DD7A-8346-E69954CB01F6}"/>
              </a:ext>
            </a:extLst>
          </p:cNvPr>
          <p:cNvSpPr/>
          <p:nvPr/>
        </p:nvSpPr>
        <p:spPr>
          <a:xfrm>
            <a:off x="7645286" y="4302600"/>
            <a:ext cx="4312318" cy="440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F.</a:t>
            </a:r>
            <a:r>
              <a:rPr kumimoji="1" lang="ja-JP" altLang="en-US" dirty="0"/>
              <a:t>脅威情報の収集及び分析と評価</a:t>
            </a:r>
          </a:p>
        </p:txBody>
      </p:sp>
      <p:sp>
        <p:nvSpPr>
          <p:cNvPr id="15" name="正方形/長方形 14">
            <a:extLst>
              <a:ext uri="{FF2B5EF4-FFF2-40B4-BE49-F238E27FC236}">
                <a16:creationId xmlns:a16="http://schemas.microsoft.com/office/drawing/2014/main" id="{A828B6EE-C7CF-AE3B-D153-B660B6B7A8FA}"/>
              </a:ext>
            </a:extLst>
          </p:cNvPr>
          <p:cNvSpPr/>
          <p:nvPr/>
        </p:nvSpPr>
        <p:spPr>
          <a:xfrm>
            <a:off x="7645286" y="4852242"/>
            <a:ext cx="4312318" cy="440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E.</a:t>
            </a:r>
            <a:r>
              <a:rPr lang="ja-JP" altLang="en-US" dirty="0"/>
              <a:t>診断と評価</a:t>
            </a:r>
            <a:endParaRPr kumimoji="1" lang="ja-JP" altLang="en-US" dirty="0"/>
          </a:p>
        </p:txBody>
      </p:sp>
      <p:sp>
        <p:nvSpPr>
          <p:cNvPr id="16" name="正方形/長方形 15">
            <a:extLst>
              <a:ext uri="{FF2B5EF4-FFF2-40B4-BE49-F238E27FC236}">
                <a16:creationId xmlns:a16="http://schemas.microsoft.com/office/drawing/2014/main" id="{99594831-2109-E515-3C8F-30151D23576C}"/>
              </a:ext>
            </a:extLst>
          </p:cNvPr>
          <p:cNvSpPr/>
          <p:nvPr/>
        </p:nvSpPr>
        <p:spPr>
          <a:xfrm>
            <a:off x="7645286" y="5678927"/>
            <a:ext cx="4312318" cy="440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G.CDC</a:t>
            </a:r>
            <a:r>
              <a:rPr lang="ja-JP" altLang="en-US" dirty="0"/>
              <a:t>プラットフォームの開発・保守</a:t>
            </a:r>
            <a:endParaRPr kumimoji="1" lang="ja-JP" altLang="en-US" dirty="0"/>
          </a:p>
        </p:txBody>
      </p:sp>
    </p:spTree>
    <p:extLst>
      <p:ext uri="{BB962C8B-B14F-4D97-AF65-F5344CB8AC3E}">
        <p14:creationId xmlns:p14="http://schemas.microsoft.com/office/powerpoint/2010/main" val="310055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B4765-D58D-20B5-F873-26EBDBA3EEB0}"/>
              </a:ext>
            </a:extLst>
          </p:cNvPr>
          <p:cNvSpPr>
            <a:spLocks noGrp="1"/>
          </p:cNvSpPr>
          <p:nvPr>
            <p:ph type="title"/>
          </p:nvPr>
        </p:nvSpPr>
        <p:spPr/>
        <p:txBody>
          <a:bodyPr/>
          <a:lstStyle/>
          <a:p>
            <a:r>
              <a:rPr kumimoji="1" lang="en-US" altLang="ja-JP" dirty="0"/>
              <a:t>ITU-T X.1060</a:t>
            </a:r>
            <a:r>
              <a:rPr kumimoji="1" lang="ja-JP" altLang="en-US" dirty="0"/>
              <a:t>：</a:t>
            </a:r>
            <a:r>
              <a:rPr kumimoji="1" lang="en-US" altLang="ja-JP" dirty="0"/>
              <a:t>CDC Service Categories</a:t>
            </a:r>
            <a:r>
              <a:rPr kumimoji="1" lang="ja-JP" altLang="en-US" dirty="0"/>
              <a:t>の紹介</a:t>
            </a:r>
          </a:p>
        </p:txBody>
      </p:sp>
      <p:sp>
        <p:nvSpPr>
          <p:cNvPr id="3" name="コンテンツ プレースホルダー 2">
            <a:extLst>
              <a:ext uri="{FF2B5EF4-FFF2-40B4-BE49-F238E27FC236}">
                <a16:creationId xmlns:a16="http://schemas.microsoft.com/office/drawing/2014/main" id="{C8987D4B-6BED-5C86-B19A-BBE9362E698D}"/>
              </a:ext>
            </a:extLst>
          </p:cNvPr>
          <p:cNvSpPr>
            <a:spLocks noGrp="1"/>
          </p:cNvSpPr>
          <p:nvPr>
            <p:ph idx="1"/>
          </p:nvPr>
        </p:nvSpPr>
        <p:spPr>
          <a:xfrm>
            <a:off x="291102" y="1005225"/>
            <a:ext cx="7780844" cy="5282167"/>
          </a:xfrm>
        </p:spPr>
        <p:txBody>
          <a:bodyPr>
            <a:normAutofit fontScale="70000" lnSpcReduction="20000"/>
          </a:bodyPr>
          <a:lstStyle/>
          <a:p>
            <a:pPr marL="0" indent="0">
              <a:buNone/>
            </a:pPr>
            <a:r>
              <a:rPr lang="en-US" altLang="ja-JP" dirty="0"/>
              <a:t>CDC</a:t>
            </a:r>
            <a:r>
              <a:rPr lang="ja-JP" altLang="en-US" dirty="0"/>
              <a:t>の機能は多岐に渡りますが、脆弱性管理にはこの部分が必要と考えられます。</a:t>
            </a:r>
            <a:endParaRPr lang="en-US" altLang="ja-JP" dirty="0"/>
          </a:p>
          <a:p>
            <a:pPr marL="0" indent="0">
              <a:buNone/>
            </a:pPr>
            <a:r>
              <a:rPr lang="ja-JP" altLang="en-US" dirty="0"/>
              <a:t>これらを重点的に、現状との比較をしてみるのが良いと思います。</a:t>
            </a:r>
            <a:endParaRPr lang="en-US" altLang="ja-JP" dirty="0"/>
          </a:p>
          <a:p>
            <a:pPr marL="0" indent="0">
              <a:buNone/>
            </a:pPr>
            <a:endParaRPr lang="en-US" altLang="ja-JP" dirty="0"/>
          </a:p>
          <a:p>
            <a:r>
              <a:rPr kumimoji="1" lang="en-US" altLang="ja-JP" dirty="0"/>
              <a:t>A-9</a:t>
            </a:r>
            <a:r>
              <a:rPr lang="ja-JP" altLang="en-US" dirty="0"/>
              <a:t>：トリアージ基準管理</a:t>
            </a:r>
            <a:endParaRPr kumimoji="1" lang="en-US" altLang="ja-JP" dirty="0"/>
          </a:p>
          <a:p>
            <a:pPr lvl="1"/>
            <a:r>
              <a:rPr lang="ja-JP" altLang="en-US" dirty="0"/>
              <a:t>全社のポリシーで合意された範囲内で、トリアージ基準作成を実現する</a:t>
            </a:r>
            <a:endParaRPr kumimoji="1" lang="en-US" altLang="ja-JP" dirty="0"/>
          </a:p>
          <a:p>
            <a:r>
              <a:rPr lang="en-US" altLang="ja-JP" dirty="0"/>
              <a:t>F-3</a:t>
            </a:r>
            <a:r>
              <a:rPr lang="ja-JP" altLang="en-US" dirty="0"/>
              <a:t>：外部脅威情報の収集・評価</a:t>
            </a:r>
            <a:endParaRPr lang="en-US" altLang="ja-JP" dirty="0"/>
          </a:p>
          <a:p>
            <a:pPr lvl="1"/>
            <a:r>
              <a:rPr lang="ja-JP" altLang="en-US" dirty="0"/>
              <a:t>新たな脆弱性、攻撃傾向、レピュテーション情報などの外部情報の収集を実現する</a:t>
            </a:r>
            <a:endParaRPr lang="en-US" altLang="ja-JP" dirty="0"/>
          </a:p>
          <a:p>
            <a:r>
              <a:rPr lang="en-US" altLang="ja-JP" dirty="0"/>
              <a:t>E</a:t>
            </a:r>
            <a:r>
              <a:rPr lang="ja-JP" altLang="en-US" dirty="0"/>
              <a:t>：診断と評価</a:t>
            </a:r>
            <a:endParaRPr lang="en-US" altLang="ja-JP" dirty="0"/>
          </a:p>
          <a:p>
            <a:pPr lvl="1"/>
            <a:r>
              <a:rPr lang="ja-JP" altLang="en-US" dirty="0"/>
              <a:t>資産棚卸から脆弱性診断、パッチ適用や堅牢化などを実現する</a:t>
            </a:r>
            <a:endParaRPr lang="en-US" altLang="ja-JP" dirty="0"/>
          </a:p>
          <a:p>
            <a:r>
              <a:rPr lang="en-US" altLang="ja-JP" dirty="0"/>
              <a:t>G-11</a:t>
            </a:r>
            <a:r>
              <a:rPr lang="ja-JP" altLang="en-US" dirty="0"/>
              <a:t>：</a:t>
            </a:r>
            <a:r>
              <a:rPr lang="en-US" altLang="ja-JP" dirty="0"/>
              <a:t>CDC</a:t>
            </a:r>
            <a:r>
              <a:rPr lang="ja-JP" altLang="en-US" dirty="0"/>
              <a:t>システム運用</a:t>
            </a:r>
            <a:endParaRPr lang="en-US" altLang="ja-JP" dirty="0"/>
          </a:p>
          <a:p>
            <a:pPr lvl="1"/>
            <a:r>
              <a:rPr lang="ja-JP" altLang="en-US" dirty="0"/>
              <a:t>脆弱性管理などの、セキュリティ対応業務に必要なタスクを遂行するシステムの運用を実現する</a:t>
            </a:r>
            <a:endParaRPr lang="en-US" altLang="ja-JP" dirty="0"/>
          </a:p>
          <a:p>
            <a:r>
              <a:rPr lang="en-US" altLang="ja-JP" dirty="0"/>
              <a:t>I-5</a:t>
            </a:r>
            <a:r>
              <a:rPr lang="ja-JP" altLang="en-US" dirty="0"/>
              <a:t>：セキュリティ関連団体との連携</a:t>
            </a:r>
            <a:endParaRPr lang="en-US" altLang="ja-JP" dirty="0"/>
          </a:p>
          <a:p>
            <a:pPr lvl="1"/>
            <a:r>
              <a:rPr lang="ja-JP" altLang="en-US" dirty="0"/>
              <a:t>外部コミュニティへの参加を通じ、積極的な情報交換を実現する</a:t>
            </a:r>
            <a:endParaRPr lang="en-US" altLang="ja-JP" dirty="0"/>
          </a:p>
        </p:txBody>
      </p:sp>
      <p:sp>
        <p:nvSpPr>
          <p:cNvPr id="4" name="フッター プレースホルダー 3">
            <a:extLst>
              <a:ext uri="{FF2B5EF4-FFF2-40B4-BE49-F238E27FC236}">
                <a16:creationId xmlns:a16="http://schemas.microsoft.com/office/drawing/2014/main" id="{8544D6F0-855E-5F1B-E32A-8EA11BF7371E}"/>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9EE9FC87-55C5-CF80-144D-7238C3F5A4F2}"/>
              </a:ext>
            </a:extLst>
          </p:cNvPr>
          <p:cNvSpPr>
            <a:spLocks noGrp="1"/>
          </p:cNvSpPr>
          <p:nvPr>
            <p:ph type="sldNum" sz="quarter" idx="12"/>
          </p:nvPr>
        </p:nvSpPr>
        <p:spPr/>
        <p:txBody>
          <a:bodyPr/>
          <a:lstStyle/>
          <a:p>
            <a:fld id="{D5D64311-2522-477B-8D07-5C1D5CBB8559}" type="slidenum">
              <a:rPr kumimoji="1" lang="ja-JP" altLang="en-US" smtClean="0"/>
              <a:t>47</a:t>
            </a:fld>
            <a:endParaRPr kumimoji="1" lang="ja-JP" altLang="en-US"/>
          </a:p>
        </p:txBody>
      </p:sp>
      <p:pic>
        <p:nvPicPr>
          <p:cNvPr id="6" name="図 5">
            <a:extLst>
              <a:ext uri="{FF2B5EF4-FFF2-40B4-BE49-F238E27FC236}">
                <a16:creationId xmlns:a16="http://schemas.microsoft.com/office/drawing/2014/main" id="{E6C28A1F-C46C-B1FC-BDBB-DA36C274E715}"/>
              </a:ext>
            </a:extLst>
          </p:cNvPr>
          <p:cNvPicPr>
            <a:picLocks noChangeAspect="1"/>
          </p:cNvPicPr>
          <p:nvPr/>
        </p:nvPicPr>
        <p:blipFill>
          <a:blip r:embed="rId2"/>
          <a:stretch>
            <a:fillRect/>
          </a:stretch>
        </p:blipFill>
        <p:spPr>
          <a:xfrm>
            <a:off x="8350915" y="995150"/>
            <a:ext cx="3809667" cy="5273137"/>
          </a:xfrm>
          <a:prstGeom prst="rect">
            <a:avLst/>
          </a:prstGeom>
          <a:ln>
            <a:noFill/>
          </a:ln>
          <a:effectLst>
            <a:outerShdw blurRad="190500" algn="tl" rotWithShape="0">
              <a:srgbClr val="000000">
                <a:alpha val="70000"/>
              </a:srgbClr>
            </a:outerShdw>
          </a:effectLst>
        </p:spPr>
      </p:pic>
      <p:sp>
        <p:nvSpPr>
          <p:cNvPr id="7" name="正方形/長方形 6">
            <a:extLst>
              <a:ext uri="{FF2B5EF4-FFF2-40B4-BE49-F238E27FC236}">
                <a16:creationId xmlns:a16="http://schemas.microsoft.com/office/drawing/2014/main" id="{BBC923BF-31B2-420F-C916-D6F4AC23A3CC}"/>
              </a:ext>
            </a:extLst>
          </p:cNvPr>
          <p:cNvSpPr/>
          <p:nvPr/>
        </p:nvSpPr>
        <p:spPr>
          <a:xfrm>
            <a:off x="10318531" y="5648992"/>
            <a:ext cx="630621" cy="302491"/>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7083717-35DE-7D5D-E9DD-C7798B66E5E0}"/>
              </a:ext>
            </a:extLst>
          </p:cNvPr>
          <p:cNvSpPr/>
          <p:nvPr/>
        </p:nvSpPr>
        <p:spPr>
          <a:xfrm>
            <a:off x="8439806" y="2873737"/>
            <a:ext cx="530363" cy="23141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DAE0421-FF98-C226-34E0-3732BAE17B9D}"/>
              </a:ext>
            </a:extLst>
          </p:cNvPr>
          <p:cNvSpPr/>
          <p:nvPr/>
        </p:nvSpPr>
        <p:spPr>
          <a:xfrm>
            <a:off x="10699531" y="3720344"/>
            <a:ext cx="698938" cy="302491"/>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B667B61-FCAF-6274-BCFB-28C3BC00BB5F}"/>
              </a:ext>
            </a:extLst>
          </p:cNvPr>
          <p:cNvSpPr/>
          <p:nvPr/>
        </p:nvSpPr>
        <p:spPr>
          <a:xfrm>
            <a:off x="9070427" y="4022835"/>
            <a:ext cx="2966545" cy="61222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8B96843-9653-064F-341A-54C413E3B15E}"/>
              </a:ext>
            </a:extLst>
          </p:cNvPr>
          <p:cNvSpPr/>
          <p:nvPr/>
        </p:nvSpPr>
        <p:spPr>
          <a:xfrm>
            <a:off x="9527628" y="2357748"/>
            <a:ext cx="490292" cy="19733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0618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DA9D67-570C-6B06-93BF-868B20D3D2E3}"/>
              </a:ext>
            </a:extLst>
          </p:cNvPr>
          <p:cNvSpPr>
            <a:spLocks noGrp="1"/>
          </p:cNvSpPr>
          <p:nvPr>
            <p:ph type="title"/>
          </p:nvPr>
        </p:nvSpPr>
        <p:spPr/>
        <p:txBody>
          <a:bodyPr/>
          <a:lstStyle/>
          <a:p>
            <a:r>
              <a:rPr kumimoji="1" lang="en-US" altLang="ja-JP" dirty="0"/>
              <a:t>ITU-T X.1060</a:t>
            </a:r>
            <a:r>
              <a:rPr kumimoji="1" lang="ja-JP" altLang="en-US" dirty="0"/>
              <a:t>：脆弱性管理に必要な</a:t>
            </a:r>
            <a:r>
              <a:rPr kumimoji="1" lang="en-US" altLang="ja-JP" dirty="0"/>
              <a:t>6</a:t>
            </a:r>
            <a:r>
              <a:rPr kumimoji="1" lang="ja-JP" altLang="en-US" dirty="0"/>
              <a:t>つの機能</a:t>
            </a:r>
          </a:p>
        </p:txBody>
      </p:sp>
      <p:sp>
        <p:nvSpPr>
          <p:cNvPr id="3" name="コンテンツ プレースホルダー 2">
            <a:extLst>
              <a:ext uri="{FF2B5EF4-FFF2-40B4-BE49-F238E27FC236}">
                <a16:creationId xmlns:a16="http://schemas.microsoft.com/office/drawing/2014/main" id="{303037DF-3168-416C-AFF4-864542FEC6FC}"/>
              </a:ext>
            </a:extLst>
          </p:cNvPr>
          <p:cNvSpPr>
            <a:spLocks noGrp="1"/>
          </p:cNvSpPr>
          <p:nvPr>
            <p:ph idx="1"/>
          </p:nvPr>
        </p:nvSpPr>
        <p:spPr/>
        <p:txBody>
          <a:bodyPr/>
          <a:lstStyle/>
          <a:p>
            <a:pPr marL="0" indent="0">
              <a:buNone/>
            </a:pPr>
            <a:r>
              <a:rPr kumimoji="1" lang="ja-JP" altLang="en-US" dirty="0"/>
              <a:t>先ほどの項目について、自組織で不足している</a:t>
            </a:r>
            <a:r>
              <a:rPr kumimoji="1" lang="en-US" altLang="ja-JP" dirty="0"/>
              <a:t>/</a:t>
            </a:r>
            <a:r>
              <a:rPr kumimoji="1" lang="ja-JP" altLang="en-US" dirty="0"/>
              <a:t>必要としているかを検討する必要があります。</a:t>
            </a:r>
          </a:p>
        </p:txBody>
      </p:sp>
      <p:sp>
        <p:nvSpPr>
          <p:cNvPr id="4" name="フッター プレースホルダー 3">
            <a:extLst>
              <a:ext uri="{FF2B5EF4-FFF2-40B4-BE49-F238E27FC236}">
                <a16:creationId xmlns:a16="http://schemas.microsoft.com/office/drawing/2014/main" id="{3770E98F-C588-9C2A-925B-9A0A92B662C6}"/>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97323ADA-28F6-7E8E-EAE1-772D4C41E1C7}"/>
              </a:ext>
            </a:extLst>
          </p:cNvPr>
          <p:cNvSpPr>
            <a:spLocks noGrp="1"/>
          </p:cNvSpPr>
          <p:nvPr>
            <p:ph type="sldNum" sz="quarter" idx="12"/>
          </p:nvPr>
        </p:nvSpPr>
        <p:spPr/>
        <p:txBody>
          <a:bodyPr/>
          <a:lstStyle/>
          <a:p>
            <a:fld id="{D5D64311-2522-477B-8D07-5C1D5CBB8559}" type="slidenum">
              <a:rPr kumimoji="1" lang="ja-JP" altLang="en-US" smtClean="0"/>
              <a:t>48</a:t>
            </a:fld>
            <a:endParaRPr kumimoji="1" lang="ja-JP" altLang="en-US"/>
          </a:p>
        </p:txBody>
      </p:sp>
      <p:graphicFrame>
        <p:nvGraphicFramePr>
          <p:cNvPr id="6" name="表 5">
            <a:extLst>
              <a:ext uri="{FF2B5EF4-FFF2-40B4-BE49-F238E27FC236}">
                <a16:creationId xmlns:a16="http://schemas.microsoft.com/office/drawing/2014/main" id="{F128BFB7-B134-BECE-F629-634C0BFE200F}"/>
              </a:ext>
            </a:extLst>
          </p:cNvPr>
          <p:cNvGraphicFramePr>
            <a:graphicFrameLocks noGrp="1"/>
          </p:cNvGraphicFramePr>
          <p:nvPr>
            <p:extLst>
              <p:ext uri="{D42A27DB-BD31-4B8C-83A1-F6EECF244321}">
                <p14:modId xmlns:p14="http://schemas.microsoft.com/office/powerpoint/2010/main" val="559423827"/>
              </p:ext>
            </p:extLst>
          </p:nvPr>
        </p:nvGraphicFramePr>
        <p:xfrm>
          <a:off x="342399" y="1919816"/>
          <a:ext cx="11458091" cy="3058160"/>
        </p:xfrm>
        <a:graphic>
          <a:graphicData uri="http://schemas.openxmlformats.org/drawingml/2006/table">
            <a:tbl>
              <a:tblPr firstRow="1" bandRow="1">
                <a:tableStyleId>{5C22544A-7EE6-4342-B048-85BDC9FD1C3A}</a:tableStyleId>
              </a:tblPr>
              <a:tblGrid>
                <a:gridCol w="3547646">
                  <a:extLst>
                    <a:ext uri="{9D8B030D-6E8A-4147-A177-3AD203B41FA5}">
                      <a16:colId xmlns:a16="http://schemas.microsoft.com/office/drawing/2014/main" val="423676623"/>
                    </a:ext>
                  </a:extLst>
                </a:gridCol>
                <a:gridCol w="2398560">
                  <a:extLst>
                    <a:ext uri="{9D8B030D-6E8A-4147-A177-3AD203B41FA5}">
                      <a16:colId xmlns:a16="http://schemas.microsoft.com/office/drawing/2014/main" val="4045296539"/>
                    </a:ext>
                  </a:extLst>
                </a:gridCol>
                <a:gridCol w="5511885">
                  <a:extLst>
                    <a:ext uri="{9D8B030D-6E8A-4147-A177-3AD203B41FA5}">
                      <a16:colId xmlns:a16="http://schemas.microsoft.com/office/drawing/2014/main" val="320634835"/>
                    </a:ext>
                  </a:extLst>
                </a:gridCol>
              </a:tblGrid>
              <a:tr h="370840">
                <a:tc>
                  <a:txBody>
                    <a:bodyPr/>
                    <a:lstStyle/>
                    <a:p>
                      <a:pPr algn="ctr"/>
                      <a:r>
                        <a:rPr kumimoji="1" lang="en-US" altLang="ja-JP" sz="1600" dirty="0"/>
                        <a:t>Category</a:t>
                      </a:r>
                      <a:endParaRPr kumimoji="1" lang="ja-JP" altLang="en-US" sz="1600" dirty="0"/>
                    </a:p>
                  </a:txBody>
                  <a:tcPr/>
                </a:tc>
                <a:tc>
                  <a:txBody>
                    <a:bodyPr/>
                    <a:lstStyle/>
                    <a:p>
                      <a:pPr algn="ctr"/>
                      <a:r>
                        <a:rPr kumimoji="1" lang="ja-JP" altLang="en-US" sz="1600" dirty="0"/>
                        <a:t>説明</a:t>
                      </a:r>
                    </a:p>
                  </a:txBody>
                  <a:tcPr/>
                </a:tc>
                <a:tc>
                  <a:txBody>
                    <a:bodyPr/>
                    <a:lstStyle/>
                    <a:p>
                      <a:pPr algn="ctr"/>
                      <a:r>
                        <a:rPr kumimoji="1" lang="ja-JP" altLang="en-US" sz="1600" dirty="0"/>
                        <a:t>重要な理由</a:t>
                      </a:r>
                    </a:p>
                  </a:txBody>
                  <a:tcPr/>
                </a:tc>
                <a:extLst>
                  <a:ext uri="{0D108BD9-81ED-4DB2-BD59-A6C34878D82A}">
                    <a16:rowId xmlns:a16="http://schemas.microsoft.com/office/drawing/2014/main" val="1816270289"/>
                  </a:ext>
                </a:extLst>
              </a:tr>
              <a:tr h="370840">
                <a:tc>
                  <a:txBody>
                    <a:bodyPr/>
                    <a:lstStyle/>
                    <a:p>
                      <a:r>
                        <a:rPr kumimoji="1" lang="en-US" altLang="ja-JP" sz="1600" dirty="0"/>
                        <a:t>A-9. </a:t>
                      </a:r>
                      <a:r>
                        <a:rPr kumimoji="1" lang="ja-JP" altLang="en-US" sz="1600" dirty="0"/>
                        <a:t>トリアージ基準管理</a:t>
                      </a:r>
                    </a:p>
                  </a:txBody>
                  <a:tcPr anchor="ctr"/>
                </a:tc>
                <a:tc>
                  <a:txBody>
                    <a:bodyPr/>
                    <a:lstStyle/>
                    <a:p>
                      <a:r>
                        <a:rPr kumimoji="1" lang="ja-JP" altLang="en-US" sz="1600" dirty="0"/>
                        <a:t>トリアージ基準の管理</a:t>
                      </a:r>
                    </a:p>
                  </a:txBody>
                  <a:tcPr anchor="ctr"/>
                </a:tc>
                <a:tc>
                  <a:txBody>
                    <a:bodyPr/>
                    <a:lstStyle/>
                    <a:p>
                      <a:r>
                        <a:rPr kumimoji="1" lang="ja-JP" altLang="en-US" sz="1600" dirty="0"/>
                        <a:t>脆弱性の優先順位をどう決めるか？</a:t>
                      </a:r>
                      <a:br>
                        <a:rPr kumimoji="1" lang="en-US" altLang="ja-JP" sz="1600" dirty="0"/>
                      </a:br>
                      <a:r>
                        <a:rPr kumimoji="1" lang="ja-JP" altLang="en-US" sz="1600" dirty="0"/>
                        <a:t>（</a:t>
                      </a:r>
                      <a:r>
                        <a:rPr kumimoji="1" lang="en-US" altLang="ja-JP" sz="1600" dirty="0"/>
                        <a:t>KEV Catalog</a:t>
                      </a:r>
                      <a:r>
                        <a:rPr kumimoji="1" lang="ja-JP" altLang="en-US" sz="1600" dirty="0"/>
                        <a:t>、</a:t>
                      </a:r>
                      <a:r>
                        <a:rPr kumimoji="1" lang="en-US" altLang="ja-JP" sz="1600" dirty="0"/>
                        <a:t>EPSS</a:t>
                      </a:r>
                      <a:r>
                        <a:rPr kumimoji="1" lang="ja-JP" altLang="en-US" sz="1600" dirty="0"/>
                        <a:t>、</a:t>
                      </a:r>
                      <a:r>
                        <a:rPr kumimoji="1" lang="en-US" altLang="ja-JP" sz="1600" dirty="0"/>
                        <a:t>SSVC</a:t>
                      </a:r>
                      <a:r>
                        <a:rPr kumimoji="1" lang="ja-JP" altLang="en-US" sz="1600" dirty="0"/>
                        <a:t>）</a:t>
                      </a:r>
                    </a:p>
                  </a:txBody>
                  <a:tcPr/>
                </a:tc>
                <a:extLst>
                  <a:ext uri="{0D108BD9-81ED-4DB2-BD59-A6C34878D82A}">
                    <a16:rowId xmlns:a16="http://schemas.microsoft.com/office/drawing/2014/main" val="599450320"/>
                  </a:ext>
                </a:extLst>
              </a:tr>
              <a:tr h="370840">
                <a:tc>
                  <a:txBody>
                    <a:bodyPr/>
                    <a:lstStyle/>
                    <a:p>
                      <a:r>
                        <a:rPr kumimoji="1" lang="en-US" altLang="ja-JP" sz="1600" dirty="0"/>
                        <a:t>F-3. </a:t>
                      </a:r>
                      <a:r>
                        <a:rPr kumimoji="1" lang="ja-JP" altLang="en-US" sz="1600" dirty="0"/>
                        <a:t>外部脅威情報の収集・評価</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脅威情報の収集</a:t>
                      </a:r>
                    </a:p>
                  </a:txBody>
                  <a:tcPr anchor="ctr"/>
                </a:tc>
                <a:tc>
                  <a:txBody>
                    <a:bodyPr/>
                    <a:lstStyle/>
                    <a:p>
                      <a:r>
                        <a:rPr kumimoji="1" lang="ja-JP" altLang="en-US" sz="1600" dirty="0"/>
                        <a:t>新しい脆弱性情報を迅速に取得できる仕組みがあるか？</a:t>
                      </a:r>
                      <a:endParaRPr kumimoji="1" lang="en-US" altLang="ja-JP" sz="1600" dirty="0"/>
                    </a:p>
                    <a:p>
                      <a:r>
                        <a:rPr kumimoji="1" lang="ja-JP" altLang="en-US" sz="1600" dirty="0"/>
                        <a:t>ベンダーの修正情報やパッチリリースを追えているか？</a:t>
                      </a:r>
                    </a:p>
                  </a:txBody>
                  <a:tcPr/>
                </a:tc>
                <a:extLst>
                  <a:ext uri="{0D108BD9-81ED-4DB2-BD59-A6C34878D82A}">
                    <a16:rowId xmlns:a16="http://schemas.microsoft.com/office/drawing/2014/main" val="1652327378"/>
                  </a:ext>
                </a:extLst>
              </a:tr>
              <a:tr h="370840">
                <a:tc>
                  <a:txBody>
                    <a:bodyPr/>
                    <a:lstStyle/>
                    <a:p>
                      <a:r>
                        <a:rPr kumimoji="1" lang="en-US" altLang="ja-JP" sz="1600" dirty="0"/>
                        <a:t>E. </a:t>
                      </a:r>
                      <a:r>
                        <a:rPr kumimoji="1" lang="ja-JP" altLang="en-US" sz="1600" dirty="0"/>
                        <a:t>診断と評価</a:t>
                      </a:r>
                    </a:p>
                  </a:txBody>
                  <a:tcPr anchor="ctr"/>
                </a:tc>
                <a:tc>
                  <a:txBody>
                    <a:bodyPr/>
                    <a:lstStyle/>
                    <a:p>
                      <a:r>
                        <a:rPr kumimoji="1" lang="ja-JP" altLang="en-US" sz="1600" dirty="0"/>
                        <a:t>監査・評価</a:t>
                      </a:r>
                    </a:p>
                  </a:txBody>
                  <a:tcPr anchor="ctr"/>
                </a:tc>
                <a:tc>
                  <a:txBody>
                    <a:bodyPr/>
                    <a:lstStyle/>
                    <a:p>
                      <a:r>
                        <a:rPr kumimoji="1" lang="ja-JP" altLang="en-US" sz="1600" dirty="0"/>
                        <a:t>定期的な脆弱性スキャンは実施しているか？</a:t>
                      </a:r>
                      <a:endParaRPr kumimoji="1" lang="en-US" altLang="ja-JP" sz="1600" dirty="0"/>
                    </a:p>
                    <a:p>
                      <a:r>
                        <a:rPr kumimoji="1" lang="ja-JP" altLang="en-US" sz="1600" dirty="0"/>
                        <a:t>（</a:t>
                      </a:r>
                      <a:r>
                        <a:rPr kumimoji="1" lang="en-US" altLang="ja-JP" sz="1600" dirty="0"/>
                        <a:t>WEB</a:t>
                      </a:r>
                      <a:r>
                        <a:rPr kumimoji="1" lang="ja-JP" altLang="en-US" sz="1600" dirty="0"/>
                        <a:t>、プラットフォーム）</a:t>
                      </a:r>
                    </a:p>
                  </a:txBody>
                  <a:tcPr/>
                </a:tc>
                <a:extLst>
                  <a:ext uri="{0D108BD9-81ED-4DB2-BD59-A6C34878D82A}">
                    <a16:rowId xmlns:a16="http://schemas.microsoft.com/office/drawing/2014/main" val="4006611699"/>
                  </a:ext>
                </a:extLst>
              </a:tr>
              <a:tr h="370840">
                <a:tc>
                  <a:txBody>
                    <a:bodyPr/>
                    <a:lstStyle/>
                    <a:p>
                      <a:r>
                        <a:rPr kumimoji="1" lang="en-US" altLang="ja-JP" sz="1600" dirty="0"/>
                        <a:t>G-11. CDC</a:t>
                      </a:r>
                      <a:r>
                        <a:rPr kumimoji="1" lang="ja-JP" altLang="en-US" sz="1600" dirty="0"/>
                        <a:t>システム運用</a:t>
                      </a:r>
                    </a:p>
                  </a:txBody>
                  <a:tcPr anchor="ctr"/>
                </a:tc>
                <a:tc>
                  <a:txBody>
                    <a:bodyPr/>
                    <a:lstStyle/>
                    <a:p>
                      <a:r>
                        <a:rPr kumimoji="1" lang="ja-JP" altLang="en-US" sz="1600" dirty="0"/>
                        <a:t>システムの運用保守</a:t>
                      </a:r>
                    </a:p>
                  </a:txBody>
                  <a:tcPr anchor="ctr"/>
                </a:tc>
                <a:tc>
                  <a:txBody>
                    <a:bodyPr/>
                    <a:lstStyle/>
                    <a:p>
                      <a:r>
                        <a:rPr kumimoji="1" lang="ja-JP" altLang="en-US" sz="1600" dirty="0"/>
                        <a:t>脆弱性管理製品は適切に運用できているか？</a:t>
                      </a:r>
                    </a:p>
                  </a:txBody>
                  <a:tcPr/>
                </a:tc>
                <a:extLst>
                  <a:ext uri="{0D108BD9-81ED-4DB2-BD59-A6C34878D82A}">
                    <a16:rowId xmlns:a16="http://schemas.microsoft.com/office/drawing/2014/main" val="283271559"/>
                  </a:ext>
                </a:extLst>
              </a:tr>
              <a:tr h="370840">
                <a:tc>
                  <a:txBody>
                    <a:bodyPr/>
                    <a:lstStyle/>
                    <a:p>
                      <a:r>
                        <a:rPr kumimoji="1" lang="en-US" altLang="ja-JP" sz="1600" dirty="0"/>
                        <a:t>I-5. </a:t>
                      </a:r>
                      <a:r>
                        <a:rPr kumimoji="1" lang="ja-JP" altLang="en-US" sz="1600" dirty="0"/>
                        <a:t>セキュリティ関連団体との連携</a:t>
                      </a:r>
                    </a:p>
                  </a:txBody>
                  <a:tcPr anchor="ctr"/>
                </a:tc>
                <a:tc>
                  <a:txBody>
                    <a:bodyPr/>
                    <a:lstStyle/>
                    <a:p>
                      <a:r>
                        <a:rPr kumimoji="1" lang="ja-JP" altLang="en-US" sz="1600" dirty="0"/>
                        <a:t>外部連携</a:t>
                      </a:r>
                    </a:p>
                  </a:txBody>
                  <a:tcPr anchor="ctr"/>
                </a:tc>
                <a:tc>
                  <a:txBody>
                    <a:bodyPr/>
                    <a:lstStyle/>
                    <a:p>
                      <a:r>
                        <a:rPr kumimoji="1" lang="ja-JP" altLang="en-US" sz="1600" dirty="0"/>
                        <a:t>対応ポリシーは、一般的に妥当なのか？</a:t>
                      </a:r>
                      <a:endParaRPr kumimoji="1" lang="en-US" altLang="ja-JP" sz="1600" dirty="0"/>
                    </a:p>
                    <a:p>
                      <a:r>
                        <a:rPr kumimoji="1" lang="ja-JP" altLang="en-US" sz="1600" dirty="0"/>
                        <a:t>業界内で協力や相談ができる状況か？</a:t>
                      </a:r>
                    </a:p>
                  </a:txBody>
                  <a:tcPr/>
                </a:tc>
                <a:extLst>
                  <a:ext uri="{0D108BD9-81ED-4DB2-BD59-A6C34878D82A}">
                    <a16:rowId xmlns:a16="http://schemas.microsoft.com/office/drawing/2014/main" val="1485328897"/>
                  </a:ext>
                </a:extLst>
              </a:tr>
            </a:tbl>
          </a:graphicData>
        </a:graphic>
      </p:graphicFrame>
      <p:sp>
        <p:nvSpPr>
          <p:cNvPr id="7" name="テキスト ボックス 6">
            <a:extLst>
              <a:ext uri="{FF2B5EF4-FFF2-40B4-BE49-F238E27FC236}">
                <a16:creationId xmlns:a16="http://schemas.microsoft.com/office/drawing/2014/main" id="{689B3077-1422-AECA-82B9-D4B401793156}"/>
              </a:ext>
            </a:extLst>
          </p:cNvPr>
          <p:cNvSpPr txBox="1"/>
          <p:nvPr/>
        </p:nvSpPr>
        <p:spPr>
          <a:xfrm>
            <a:off x="899523" y="5087063"/>
            <a:ext cx="11001375" cy="1200329"/>
          </a:xfrm>
          <a:prstGeom prst="rect">
            <a:avLst/>
          </a:prstGeom>
          <a:solidFill>
            <a:schemeClr val="accent3">
              <a:lumMod val="20000"/>
              <a:lumOff val="80000"/>
            </a:schemeClr>
          </a:solidFill>
        </p:spPr>
        <p:txBody>
          <a:bodyPr wrap="square" rtlCol="0">
            <a:spAutoFit/>
          </a:bodyPr>
          <a:lstStyle/>
          <a:p>
            <a:r>
              <a:rPr kumimoji="1" lang="ja-JP" altLang="en-US" dirty="0"/>
              <a:t>項目すべてを満たすのが目的ではなく、現状ではどこまでの対応が必要かを考慮し手必要な領域を進めることが重要です。</a:t>
            </a:r>
            <a:endParaRPr kumimoji="1" lang="en-US" altLang="ja-JP" dirty="0"/>
          </a:p>
          <a:p>
            <a:r>
              <a:rPr lang="ja-JP" altLang="en-US" dirty="0"/>
              <a:t>少なくとも</a:t>
            </a:r>
            <a:r>
              <a:rPr lang="en-US" altLang="ja-JP" dirty="0"/>
              <a:t>F-1:Security assessment</a:t>
            </a:r>
            <a:r>
              <a:rPr lang="ja-JP" altLang="en-US" dirty="0"/>
              <a:t>ができるように、ネットワーク構成や利用ソフトウェア（アセット）の把握はしておく必要があります。これができることがベースになると考えられます。</a:t>
            </a:r>
            <a:endParaRPr kumimoji="1" lang="ja-JP" altLang="en-US" dirty="0"/>
          </a:p>
        </p:txBody>
      </p:sp>
    </p:spTree>
    <p:extLst>
      <p:ext uri="{BB962C8B-B14F-4D97-AF65-F5344CB8AC3E}">
        <p14:creationId xmlns:p14="http://schemas.microsoft.com/office/powerpoint/2010/main" val="248661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73123-831E-1DDA-BA68-622515354E18}"/>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CA788138-5960-F9A3-D5BA-31EF704EDD5A}"/>
              </a:ext>
            </a:extLst>
          </p:cNvPr>
          <p:cNvSpPr>
            <a:spLocks noGrp="1"/>
          </p:cNvSpPr>
          <p:nvPr>
            <p:ph type="title"/>
          </p:nvPr>
        </p:nvSpPr>
        <p:spPr/>
        <p:txBody>
          <a:bodyPr/>
          <a:lstStyle/>
          <a:p>
            <a:r>
              <a:rPr lang="en-US" altLang="ja-JP" dirty="0"/>
              <a:t>5.</a:t>
            </a:r>
            <a:r>
              <a:rPr lang="ja-JP" altLang="en-US" dirty="0"/>
              <a:t>まとめ</a:t>
            </a:r>
          </a:p>
        </p:txBody>
      </p:sp>
      <p:sp>
        <p:nvSpPr>
          <p:cNvPr id="5" name="テキスト プレースホルダー 4">
            <a:extLst>
              <a:ext uri="{FF2B5EF4-FFF2-40B4-BE49-F238E27FC236}">
                <a16:creationId xmlns:a16="http://schemas.microsoft.com/office/drawing/2014/main" id="{F03A0016-0A74-A2E1-E635-3AC74150D242}"/>
              </a:ext>
            </a:extLst>
          </p:cNvPr>
          <p:cNvSpPr>
            <a:spLocks noGrp="1"/>
          </p:cNvSpPr>
          <p:nvPr>
            <p:ph type="body" idx="1"/>
          </p:nvPr>
        </p:nvSpPr>
        <p:spPr/>
        <p:txBody>
          <a:bodyPr/>
          <a:lstStyle/>
          <a:p>
            <a:r>
              <a:rPr lang="ja-JP" altLang="en-US" dirty="0"/>
              <a:t>なんとなくまとめた風のことを言って、良い感じに終わらせます</a:t>
            </a:r>
          </a:p>
        </p:txBody>
      </p:sp>
      <p:pic>
        <p:nvPicPr>
          <p:cNvPr id="7" name="図 6">
            <a:extLst>
              <a:ext uri="{FF2B5EF4-FFF2-40B4-BE49-F238E27FC236}">
                <a16:creationId xmlns:a16="http://schemas.microsoft.com/office/drawing/2014/main" id="{CC59A3D5-BC6C-0BF0-2ED2-486ECF1FC6CA}"/>
              </a:ext>
            </a:extLst>
          </p:cNvPr>
          <p:cNvPicPr>
            <a:picLocks noChangeAspect="1"/>
          </p:cNvPicPr>
          <p:nvPr/>
        </p:nvPicPr>
        <p:blipFill>
          <a:blip r:embed="rId2"/>
          <a:stretch>
            <a:fillRect/>
          </a:stretch>
        </p:blipFill>
        <p:spPr>
          <a:xfrm>
            <a:off x="9372600" y="4828226"/>
            <a:ext cx="2514326" cy="1288412"/>
          </a:xfrm>
          <a:prstGeom prst="rect">
            <a:avLst/>
          </a:prstGeom>
          <a:ln>
            <a:noFill/>
          </a:ln>
          <a:effectLst>
            <a:outerShdw blurRad="190500" algn="tl" rotWithShape="0">
              <a:srgbClr val="000000">
                <a:alpha val="70000"/>
              </a:srgbClr>
            </a:outerShdw>
          </a:effectLst>
        </p:spPr>
      </p:pic>
      <p:sp>
        <p:nvSpPr>
          <p:cNvPr id="2" name="フッター プレースホルダー 1">
            <a:extLst>
              <a:ext uri="{FF2B5EF4-FFF2-40B4-BE49-F238E27FC236}">
                <a16:creationId xmlns:a16="http://schemas.microsoft.com/office/drawing/2014/main" id="{2D0E34D6-6CFB-4C22-D00F-25DCB2E80448}"/>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3" name="スライド番号プレースホルダー 2">
            <a:extLst>
              <a:ext uri="{FF2B5EF4-FFF2-40B4-BE49-F238E27FC236}">
                <a16:creationId xmlns:a16="http://schemas.microsoft.com/office/drawing/2014/main" id="{34EC42A4-55B9-E79C-1CFF-D71E99B1FBFA}"/>
              </a:ext>
            </a:extLst>
          </p:cNvPr>
          <p:cNvSpPr>
            <a:spLocks noGrp="1"/>
          </p:cNvSpPr>
          <p:nvPr>
            <p:ph type="sldNum" sz="quarter" idx="12"/>
          </p:nvPr>
        </p:nvSpPr>
        <p:spPr/>
        <p:txBody>
          <a:bodyPr/>
          <a:lstStyle/>
          <a:p>
            <a:fld id="{D5D64311-2522-477B-8D07-5C1D5CBB8559}" type="slidenum">
              <a:rPr kumimoji="1" lang="ja-JP" altLang="en-US" smtClean="0"/>
              <a:t>49</a:t>
            </a:fld>
            <a:endParaRPr kumimoji="1" lang="ja-JP" altLang="en-US"/>
          </a:p>
        </p:txBody>
      </p:sp>
    </p:spTree>
    <p:extLst>
      <p:ext uri="{BB962C8B-B14F-4D97-AF65-F5344CB8AC3E}">
        <p14:creationId xmlns:p14="http://schemas.microsoft.com/office/powerpoint/2010/main" val="385952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34A459-AE74-8D36-B980-C699E786B159}"/>
              </a:ext>
            </a:extLst>
          </p:cNvPr>
          <p:cNvSpPr>
            <a:spLocks noGrp="1"/>
          </p:cNvSpPr>
          <p:nvPr>
            <p:ph type="title"/>
          </p:nvPr>
        </p:nvSpPr>
        <p:spPr/>
        <p:txBody>
          <a:bodyPr/>
          <a:lstStyle/>
          <a:p>
            <a:r>
              <a:rPr kumimoji="1" lang="ja-JP" altLang="en-US" dirty="0"/>
              <a:t>次回予告</a:t>
            </a:r>
          </a:p>
        </p:txBody>
      </p:sp>
      <p:sp>
        <p:nvSpPr>
          <p:cNvPr id="6" name="コンテンツ プレースホルダー 5">
            <a:extLst>
              <a:ext uri="{FF2B5EF4-FFF2-40B4-BE49-F238E27FC236}">
                <a16:creationId xmlns:a16="http://schemas.microsoft.com/office/drawing/2014/main" id="{643CEAAA-A46E-290E-D5E4-D05BF907EA72}"/>
              </a:ext>
            </a:extLst>
          </p:cNvPr>
          <p:cNvSpPr>
            <a:spLocks noGrp="1"/>
          </p:cNvSpPr>
          <p:nvPr>
            <p:ph sz="half" idx="1"/>
          </p:nvPr>
        </p:nvSpPr>
        <p:spPr/>
        <p:txBody>
          <a:bodyPr/>
          <a:lstStyle/>
          <a:p>
            <a:pPr marL="0" indent="0">
              <a:buNone/>
            </a:pPr>
            <a:r>
              <a:rPr lang="en-US" altLang="ja-JP" dirty="0"/>
              <a:t>2025-02-15</a:t>
            </a:r>
            <a:r>
              <a:rPr lang="ja-JP" altLang="en-US" dirty="0"/>
              <a:t>（土曜）</a:t>
            </a:r>
            <a:endParaRPr lang="en-US" altLang="ja-JP" dirty="0"/>
          </a:p>
          <a:p>
            <a:r>
              <a:rPr lang="ja-JP" altLang="en-US" dirty="0"/>
              <a:t>第</a:t>
            </a:r>
            <a:r>
              <a:rPr lang="en-US" altLang="ja-JP" dirty="0"/>
              <a:t>14</a:t>
            </a:r>
            <a:r>
              <a:rPr lang="ja-JP" altLang="en-US" dirty="0"/>
              <a:t>回 脆弱性対応勉強会</a:t>
            </a:r>
            <a:br>
              <a:rPr lang="en-US" altLang="ja-JP" dirty="0"/>
            </a:br>
            <a:r>
              <a:rPr lang="ja-JP" altLang="en-US" dirty="0"/>
              <a:t>（</a:t>
            </a:r>
            <a:r>
              <a:rPr lang="en-US" altLang="ja-JP" dirty="0"/>
              <a:t>2024</a:t>
            </a:r>
            <a:r>
              <a:rPr lang="ja-JP" altLang="en-US" dirty="0"/>
              <a:t>年末発表のまとめ）</a:t>
            </a:r>
            <a:endParaRPr lang="en-US" altLang="ja-JP" dirty="0"/>
          </a:p>
          <a:p>
            <a:pPr lvl="1"/>
            <a:r>
              <a:rPr lang="en-US" altLang="ja-JP" dirty="0" err="1"/>
              <a:t>InternetWeek</a:t>
            </a:r>
            <a:r>
              <a:rPr lang="en-US" altLang="ja-JP" dirty="0"/>
              <a:t>/NCA Annual Conference</a:t>
            </a:r>
            <a:r>
              <a:rPr lang="ja-JP" altLang="en-US" dirty="0"/>
              <a:t>で話した内容をお話しします。</a:t>
            </a:r>
          </a:p>
        </p:txBody>
      </p:sp>
      <p:sp>
        <p:nvSpPr>
          <p:cNvPr id="7" name="コンテンツ プレースホルダー 6">
            <a:extLst>
              <a:ext uri="{FF2B5EF4-FFF2-40B4-BE49-F238E27FC236}">
                <a16:creationId xmlns:a16="http://schemas.microsoft.com/office/drawing/2014/main" id="{88A8EBD2-703B-2588-BA54-9D1E10F2D9AF}"/>
              </a:ext>
            </a:extLst>
          </p:cNvPr>
          <p:cNvSpPr>
            <a:spLocks noGrp="1"/>
          </p:cNvSpPr>
          <p:nvPr>
            <p:ph sz="half" idx="2"/>
          </p:nvPr>
        </p:nvSpPr>
        <p:spPr/>
        <p:txBody>
          <a:bodyPr/>
          <a:lstStyle/>
          <a:p>
            <a:pPr marL="0" indent="0">
              <a:buNone/>
            </a:pPr>
            <a:r>
              <a:rPr lang="en-US" altLang="ja-JP" dirty="0"/>
              <a:t>2025-03-22</a:t>
            </a:r>
            <a:r>
              <a:rPr lang="ja-JP" altLang="en-US" dirty="0"/>
              <a:t>（土曜）</a:t>
            </a:r>
            <a:endParaRPr lang="en-US" altLang="ja-JP" dirty="0"/>
          </a:p>
          <a:p>
            <a:r>
              <a:rPr lang="ja-JP" altLang="en-US" dirty="0"/>
              <a:t>サイバーセキュリティ、失敗と後日談</a:t>
            </a:r>
            <a:br>
              <a:rPr lang="en-US" altLang="ja-JP" dirty="0"/>
            </a:br>
            <a:r>
              <a:rPr lang="en-US" altLang="ja-JP" dirty="0"/>
              <a:t>Vol.01</a:t>
            </a:r>
          </a:p>
          <a:p>
            <a:pPr lvl="1"/>
            <a:r>
              <a:rPr lang="ja-JP" altLang="en-US" dirty="0"/>
              <a:t>みんなの経験を共有しませんか、な</a:t>
            </a:r>
            <a:r>
              <a:rPr lang="en-US" altLang="ja-JP" dirty="0"/>
              <a:t>LT</a:t>
            </a:r>
            <a:r>
              <a:rPr lang="ja-JP" altLang="en-US" dirty="0"/>
              <a:t>大会。</a:t>
            </a:r>
          </a:p>
        </p:txBody>
      </p:sp>
      <p:sp>
        <p:nvSpPr>
          <p:cNvPr id="4" name="フッター プレースホルダー 3">
            <a:extLst>
              <a:ext uri="{FF2B5EF4-FFF2-40B4-BE49-F238E27FC236}">
                <a16:creationId xmlns:a16="http://schemas.microsoft.com/office/drawing/2014/main" id="{26BA3A14-CD90-F6EF-6B76-E7AE657E33C8}"/>
              </a:ext>
            </a:extLst>
          </p:cNvPr>
          <p:cNvSpPr>
            <a:spLocks noGrp="1"/>
          </p:cNvSpPr>
          <p:nvPr>
            <p:ph type="ftr" sz="quarter" idx="11"/>
          </p:nvPr>
        </p:nvSpPr>
        <p:spPr/>
        <p:txBody>
          <a:bodyPr/>
          <a:lstStyle/>
          <a:p>
            <a:r>
              <a:rPr kumimoji="1" lang="ja-JP" altLang="en-US" dirty="0"/>
              <a:t>脆弱性対応勉強会 </a:t>
            </a:r>
            <a:r>
              <a:rPr kumimoji="1" lang="en-US" altLang="ja-JP" dirty="0"/>
              <a:t>2025</a:t>
            </a:r>
            <a:endParaRPr kumimoji="1" lang="ja-JP" altLang="en-US" dirty="0"/>
          </a:p>
        </p:txBody>
      </p:sp>
      <p:sp>
        <p:nvSpPr>
          <p:cNvPr id="5" name="スライド番号プレースホルダー 4">
            <a:extLst>
              <a:ext uri="{FF2B5EF4-FFF2-40B4-BE49-F238E27FC236}">
                <a16:creationId xmlns:a16="http://schemas.microsoft.com/office/drawing/2014/main" id="{A603C917-9BC0-6A0F-2323-6EC69747AD33}"/>
              </a:ext>
            </a:extLst>
          </p:cNvPr>
          <p:cNvSpPr>
            <a:spLocks noGrp="1"/>
          </p:cNvSpPr>
          <p:nvPr>
            <p:ph type="sldNum" sz="quarter" idx="12"/>
          </p:nvPr>
        </p:nvSpPr>
        <p:spPr/>
        <p:txBody>
          <a:bodyPr/>
          <a:lstStyle/>
          <a:p>
            <a:fld id="{D5D64311-2522-477B-8D07-5C1D5CBB8559}"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8E397ABE-2C2F-8276-755E-2BA3B7238CF6}"/>
              </a:ext>
            </a:extLst>
          </p:cNvPr>
          <p:cNvPicPr>
            <a:picLocks noChangeAspect="1"/>
          </p:cNvPicPr>
          <p:nvPr/>
        </p:nvPicPr>
        <p:blipFill>
          <a:blip r:embed="rId2"/>
          <a:stretch>
            <a:fillRect/>
          </a:stretch>
        </p:blipFill>
        <p:spPr>
          <a:xfrm>
            <a:off x="1662702" y="3725679"/>
            <a:ext cx="2978878" cy="2451284"/>
          </a:xfrm>
          <a:prstGeom prst="rect">
            <a:avLst/>
          </a:prstGeom>
          <a:ln>
            <a:noFill/>
          </a:ln>
          <a:effectLst>
            <a:outerShdw blurRad="190500" algn="tl" rotWithShape="0">
              <a:srgbClr val="000000">
                <a:alpha val="70000"/>
              </a:srgbClr>
            </a:outerShdw>
          </a:effectLst>
        </p:spPr>
      </p:pic>
      <p:pic>
        <p:nvPicPr>
          <p:cNvPr id="11" name="図 10">
            <a:extLst>
              <a:ext uri="{FF2B5EF4-FFF2-40B4-BE49-F238E27FC236}">
                <a16:creationId xmlns:a16="http://schemas.microsoft.com/office/drawing/2014/main" id="{1103D3FD-6FE5-CF63-006A-28DC1FDB8FB6}"/>
              </a:ext>
            </a:extLst>
          </p:cNvPr>
          <p:cNvPicPr>
            <a:picLocks noChangeAspect="1"/>
          </p:cNvPicPr>
          <p:nvPr/>
        </p:nvPicPr>
        <p:blipFill>
          <a:blip r:embed="rId3"/>
          <a:stretch>
            <a:fillRect/>
          </a:stretch>
        </p:blipFill>
        <p:spPr>
          <a:xfrm>
            <a:off x="7744396" y="3431600"/>
            <a:ext cx="2573777" cy="2745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4865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052E461-110E-0917-7E8F-7A06093F5473}"/>
              </a:ext>
            </a:extLst>
          </p:cNvPr>
          <p:cNvSpPr>
            <a:spLocks noGrp="1"/>
          </p:cNvSpPr>
          <p:nvPr>
            <p:ph type="title"/>
          </p:nvPr>
        </p:nvSpPr>
        <p:spPr/>
        <p:txBody>
          <a:bodyPr/>
          <a:lstStyle/>
          <a:p>
            <a:r>
              <a:rPr lang="ja-JP" altLang="en-US" dirty="0"/>
              <a:t>まとめ</a:t>
            </a:r>
          </a:p>
        </p:txBody>
      </p:sp>
      <p:sp>
        <p:nvSpPr>
          <p:cNvPr id="5" name="コンテンツ プレースホルダー 4">
            <a:extLst>
              <a:ext uri="{FF2B5EF4-FFF2-40B4-BE49-F238E27FC236}">
                <a16:creationId xmlns:a16="http://schemas.microsoft.com/office/drawing/2014/main" id="{8A6E966A-1AE5-A785-5D93-F800556FE12E}"/>
              </a:ext>
            </a:extLst>
          </p:cNvPr>
          <p:cNvSpPr>
            <a:spLocks noGrp="1"/>
          </p:cNvSpPr>
          <p:nvPr>
            <p:ph idx="1"/>
          </p:nvPr>
        </p:nvSpPr>
        <p:spPr/>
        <p:txBody>
          <a:bodyPr>
            <a:normAutofit fontScale="85000" lnSpcReduction="20000"/>
          </a:bodyPr>
          <a:lstStyle/>
          <a:p>
            <a:pPr marL="0" indent="0">
              <a:buNone/>
            </a:pPr>
            <a:r>
              <a:rPr lang="ja-JP" altLang="en-US" dirty="0"/>
              <a:t>脆弱性管理のポイント</a:t>
            </a:r>
            <a:endParaRPr lang="en-US" altLang="ja-JP" dirty="0"/>
          </a:p>
          <a:p>
            <a:r>
              <a:rPr lang="ja-JP" altLang="en-US" dirty="0"/>
              <a:t>脆弱性は無くならない</a:t>
            </a:r>
            <a:r>
              <a:rPr lang="en-US" altLang="ja-JP" dirty="0"/>
              <a:t>…</a:t>
            </a:r>
            <a:r>
              <a:rPr lang="ja-JP" altLang="en-US" dirty="0"/>
              <a:t>→いかに適切に</a:t>
            </a:r>
            <a:r>
              <a:rPr lang="en-US" altLang="ja-JP" dirty="0"/>
              <a:t>/</a:t>
            </a:r>
            <a:r>
              <a:rPr lang="ja-JP" altLang="en-US" dirty="0"/>
              <a:t>楽に対応できるようにするかが肝</a:t>
            </a:r>
            <a:endParaRPr lang="en-US" altLang="ja-JP" dirty="0"/>
          </a:p>
          <a:p>
            <a:r>
              <a:rPr lang="ja-JP" altLang="en-US" dirty="0"/>
              <a:t>自組織の環境に合わせた評価、それによる優先順位付けが必要</a:t>
            </a:r>
            <a:endParaRPr lang="en-US" altLang="ja-JP" dirty="0"/>
          </a:p>
          <a:p>
            <a:r>
              <a:rPr lang="ja-JP" altLang="en-US" dirty="0"/>
              <a:t>組織的な対応フローの決定が不可欠</a:t>
            </a:r>
            <a:endParaRPr lang="en-US" altLang="ja-JP" dirty="0"/>
          </a:p>
          <a:p>
            <a:pPr marL="0" indent="0">
              <a:buNone/>
            </a:pPr>
            <a:endParaRPr lang="en-US" altLang="ja-JP" dirty="0"/>
          </a:p>
          <a:p>
            <a:pPr marL="0" indent="0">
              <a:buNone/>
            </a:pPr>
            <a:r>
              <a:rPr lang="ja-JP" altLang="en-US" dirty="0"/>
              <a:t>今後の課題</a:t>
            </a:r>
            <a:endParaRPr lang="en-US" altLang="ja-JP" dirty="0"/>
          </a:p>
          <a:p>
            <a:r>
              <a:rPr lang="en-US" altLang="ja-JP" dirty="0"/>
              <a:t>SBOM</a:t>
            </a:r>
            <a:r>
              <a:rPr lang="ja-JP" altLang="en-US" dirty="0"/>
              <a:t>の実効性</a:t>
            </a:r>
            <a:endParaRPr lang="en-US" altLang="ja-JP" dirty="0"/>
          </a:p>
          <a:p>
            <a:r>
              <a:rPr lang="ja-JP" altLang="en-US" dirty="0"/>
              <a:t>自動化の更なる発展</a:t>
            </a:r>
            <a:endParaRPr lang="en-US" altLang="ja-JP" dirty="0"/>
          </a:p>
          <a:p>
            <a:r>
              <a:rPr lang="ja-JP" altLang="en-US" dirty="0"/>
              <a:t>業界全体での協力と情報共有</a:t>
            </a:r>
            <a:endParaRPr lang="en-US" altLang="ja-JP" dirty="0"/>
          </a:p>
          <a:p>
            <a:pPr marL="0" indent="0">
              <a:buNone/>
            </a:pPr>
            <a:endParaRPr lang="en-US" altLang="ja-JP" dirty="0"/>
          </a:p>
          <a:p>
            <a:pPr marL="0" indent="0">
              <a:buNone/>
            </a:pPr>
            <a:r>
              <a:rPr lang="ja-JP" altLang="en-US" dirty="0"/>
              <a:t>今日の内容を自社脆弱性管理にどう生かせるかを考得て頂ければ幸いです。</a:t>
            </a:r>
            <a:endParaRPr lang="en-US" altLang="ja-JP" dirty="0"/>
          </a:p>
          <a:p>
            <a:r>
              <a:rPr lang="ja-JP" altLang="en-US" dirty="0"/>
              <a:t>後ほど資料を公開します。</a:t>
            </a:r>
            <a:endParaRPr lang="en-US" altLang="ja-JP" dirty="0"/>
          </a:p>
        </p:txBody>
      </p:sp>
      <p:sp>
        <p:nvSpPr>
          <p:cNvPr id="6" name="フッター プレースホルダー 5">
            <a:extLst>
              <a:ext uri="{FF2B5EF4-FFF2-40B4-BE49-F238E27FC236}">
                <a16:creationId xmlns:a16="http://schemas.microsoft.com/office/drawing/2014/main" id="{84460F77-B75D-6970-A1F6-C37E31AB5FFE}"/>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7" name="スライド番号プレースホルダー 6">
            <a:extLst>
              <a:ext uri="{FF2B5EF4-FFF2-40B4-BE49-F238E27FC236}">
                <a16:creationId xmlns:a16="http://schemas.microsoft.com/office/drawing/2014/main" id="{A0307256-743D-30E7-7ED0-5E90D85CA862}"/>
              </a:ext>
            </a:extLst>
          </p:cNvPr>
          <p:cNvSpPr>
            <a:spLocks noGrp="1"/>
          </p:cNvSpPr>
          <p:nvPr>
            <p:ph type="sldNum" sz="quarter" idx="12"/>
          </p:nvPr>
        </p:nvSpPr>
        <p:spPr/>
        <p:txBody>
          <a:bodyPr/>
          <a:lstStyle/>
          <a:p>
            <a:fld id="{D5D64311-2522-477B-8D07-5C1D5CBB8559}" type="slidenum">
              <a:rPr kumimoji="1" lang="ja-JP" altLang="en-US" smtClean="0"/>
              <a:t>50</a:t>
            </a:fld>
            <a:endParaRPr kumimoji="1" lang="ja-JP" altLang="en-US"/>
          </a:p>
        </p:txBody>
      </p:sp>
    </p:spTree>
    <p:extLst>
      <p:ext uri="{BB962C8B-B14F-4D97-AF65-F5344CB8AC3E}">
        <p14:creationId xmlns:p14="http://schemas.microsoft.com/office/powerpoint/2010/main" val="3340445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D5170-69E4-2AE8-5D01-0D6F8D76A5C1}"/>
              </a:ext>
            </a:extLst>
          </p:cNvPr>
          <p:cNvSpPr>
            <a:spLocks noGrp="1"/>
          </p:cNvSpPr>
          <p:nvPr>
            <p:ph type="title"/>
          </p:nvPr>
        </p:nvSpPr>
        <p:spPr/>
        <p:txBody>
          <a:bodyPr/>
          <a:lstStyle/>
          <a:p>
            <a:r>
              <a:rPr kumimoji="1" lang="ja-JP" altLang="en-US" dirty="0"/>
              <a:t>（本音）</a:t>
            </a:r>
          </a:p>
        </p:txBody>
      </p:sp>
      <p:sp>
        <p:nvSpPr>
          <p:cNvPr id="3" name="コンテンツ プレースホルダー 2">
            <a:extLst>
              <a:ext uri="{FF2B5EF4-FFF2-40B4-BE49-F238E27FC236}">
                <a16:creationId xmlns:a16="http://schemas.microsoft.com/office/drawing/2014/main" id="{0C541803-A7F1-235A-B5EE-40739CD6A39F}"/>
              </a:ext>
            </a:extLst>
          </p:cNvPr>
          <p:cNvSpPr>
            <a:spLocks noGrp="1"/>
          </p:cNvSpPr>
          <p:nvPr>
            <p:ph idx="1"/>
          </p:nvPr>
        </p:nvSpPr>
        <p:spPr/>
        <p:txBody>
          <a:bodyPr>
            <a:normAutofit fontScale="92500"/>
          </a:bodyPr>
          <a:lstStyle/>
          <a:p>
            <a:r>
              <a:rPr kumimoji="1" lang="ja-JP" altLang="en-US" dirty="0"/>
              <a:t>脆弱性管理、面倒だし、したくないよね</a:t>
            </a:r>
            <a:r>
              <a:rPr kumimoji="1" lang="en-US" altLang="ja-JP" dirty="0"/>
              <a:t>…</a:t>
            </a:r>
          </a:p>
          <a:p>
            <a:r>
              <a:rPr kumimoji="1" lang="ja-JP" altLang="en-US" dirty="0"/>
              <a:t>プラットフォーム部分は、どうせベンダのセキュリティ更新街なので、最新にすれば責任を押し付けられるんでは？</a:t>
            </a:r>
            <a:endParaRPr kumimoji="1" lang="en-US" altLang="ja-JP" dirty="0"/>
          </a:p>
          <a:p>
            <a:r>
              <a:rPr kumimoji="1" lang="ja-JP" altLang="en-US" dirty="0"/>
              <a:t>設計段階から</a:t>
            </a:r>
            <a:r>
              <a:rPr kumimoji="1" lang="en-US" altLang="ja-JP" dirty="0"/>
              <a:t>Container/</a:t>
            </a:r>
            <a:r>
              <a:rPr kumimoji="1" lang="ja-JP" altLang="en-US" dirty="0"/>
              <a:t>モジュール化を進めて、自動で適用できるようにしたいね</a:t>
            </a:r>
            <a:endParaRPr kumimoji="1" lang="en-US" altLang="ja-JP" dirty="0"/>
          </a:p>
          <a:p>
            <a:r>
              <a:rPr kumimoji="1" lang="ja-JP" altLang="en-US" dirty="0"/>
              <a:t>その為には、テストの自動化で、自動更新と評価とロールバックができる設計が必要ね</a:t>
            </a:r>
            <a:endParaRPr kumimoji="1" lang="en-US" altLang="ja-JP" dirty="0"/>
          </a:p>
          <a:p>
            <a:r>
              <a:rPr lang="ja-JP" altLang="en-US" dirty="0"/>
              <a:t>それらができれば、脆弱性</a:t>
            </a:r>
            <a:r>
              <a:rPr lang="en-US" altLang="ja-JP" dirty="0"/>
              <a:t>/</a:t>
            </a:r>
            <a:r>
              <a:rPr lang="ja-JP" altLang="en-US" dirty="0"/>
              <a:t>パッチ管理コストが減るので別の物に投資できるし、別の有意義な作業ができるようになるよね</a:t>
            </a:r>
            <a:endParaRPr lang="en-US" altLang="ja-JP" dirty="0"/>
          </a:p>
          <a:p>
            <a:pPr marL="0" indent="0">
              <a:buNone/>
            </a:pPr>
            <a:endParaRPr kumimoji="1" lang="en-US" altLang="ja-JP" dirty="0"/>
          </a:p>
          <a:p>
            <a:pPr marL="0" indent="0">
              <a:buNone/>
            </a:pPr>
            <a:r>
              <a:rPr lang="ja-JP" altLang="en-US" dirty="0"/>
              <a:t>脆弱性管理の話をしているけど、脆弱性管理をしたくないんだ</a:t>
            </a:r>
            <a:r>
              <a:rPr lang="en-US" altLang="ja-JP" dirty="0"/>
              <a:t>…</a:t>
            </a:r>
            <a:r>
              <a:rPr lang="ja-JP" altLang="en-US" dirty="0"/>
              <a:t>。</a:t>
            </a:r>
            <a:br>
              <a:rPr lang="en-US" altLang="ja-JP" dirty="0"/>
            </a:br>
            <a:r>
              <a:rPr lang="ja-JP" altLang="en-US" dirty="0"/>
              <a:t>それらが無い世の中になる仕組みを議論したいのよ？</a:t>
            </a:r>
            <a:endParaRPr kumimoji="1" lang="ja-JP" altLang="en-US" dirty="0"/>
          </a:p>
        </p:txBody>
      </p:sp>
      <p:sp>
        <p:nvSpPr>
          <p:cNvPr id="4" name="フッター プレースホルダー 3">
            <a:extLst>
              <a:ext uri="{FF2B5EF4-FFF2-40B4-BE49-F238E27FC236}">
                <a16:creationId xmlns:a16="http://schemas.microsoft.com/office/drawing/2014/main" id="{9709976B-21EC-5E95-98EA-EAC2B58AF72D}"/>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AB2E647-2258-A062-FFE9-B58C82137EE6}"/>
              </a:ext>
            </a:extLst>
          </p:cNvPr>
          <p:cNvSpPr>
            <a:spLocks noGrp="1"/>
          </p:cNvSpPr>
          <p:nvPr>
            <p:ph type="sldNum" sz="quarter" idx="12"/>
          </p:nvPr>
        </p:nvSpPr>
        <p:spPr/>
        <p:txBody>
          <a:bodyPr/>
          <a:lstStyle/>
          <a:p>
            <a:fld id="{D5D64311-2522-477B-8D07-5C1D5CBB8559}" type="slidenum">
              <a:rPr kumimoji="1" lang="ja-JP" altLang="en-US" smtClean="0"/>
              <a:t>51</a:t>
            </a:fld>
            <a:endParaRPr kumimoji="1" lang="ja-JP" altLang="en-US"/>
          </a:p>
        </p:txBody>
      </p:sp>
    </p:spTree>
    <p:extLst>
      <p:ext uri="{BB962C8B-B14F-4D97-AF65-F5344CB8AC3E}">
        <p14:creationId xmlns:p14="http://schemas.microsoft.com/office/powerpoint/2010/main" val="66913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3C6E"/>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A5CEDE-916E-DC65-FFD2-F97D7907DA66}"/>
              </a:ext>
            </a:extLst>
          </p:cNvPr>
          <p:cNvSpPr>
            <a:spLocks noGrp="1"/>
          </p:cNvSpPr>
          <p:nvPr>
            <p:ph type="title"/>
          </p:nvPr>
        </p:nvSpPr>
        <p:spPr/>
        <p:txBody>
          <a:bodyPr/>
          <a:lstStyle/>
          <a:p>
            <a:r>
              <a:rPr lang="en-US" altLang="ja-JP" dirty="0">
                <a:solidFill>
                  <a:schemeClr val="bg1"/>
                </a:solidFill>
              </a:rPr>
              <a:t>Question and Answer</a:t>
            </a:r>
            <a:endParaRPr kumimoji="1" lang="ja-JP" altLang="en-US" dirty="0">
              <a:solidFill>
                <a:schemeClr val="bg1"/>
              </a:solidFill>
            </a:endParaRPr>
          </a:p>
        </p:txBody>
      </p:sp>
      <p:sp>
        <p:nvSpPr>
          <p:cNvPr id="3" name="コンテンツ プレースホルダー 2">
            <a:extLst>
              <a:ext uri="{FF2B5EF4-FFF2-40B4-BE49-F238E27FC236}">
                <a16:creationId xmlns:a16="http://schemas.microsoft.com/office/drawing/2014/main" id="{3131DE66-BB78-5129-A3DC-3FE73C3CD1D5}"/>
              </a:ext>
            </a:extLst>
          </p:cNvPr>
          <p:cNvSpPr>
            <a:spLocks noGrp="1"/>
          </p:cNvSpPr>
          <p:nvPr>
            <p:ph idx="1"/>
          </p:nvPr>
        </p:nvSpPr>
        <p:spPr>
          <a:xfrm>
            <a:off x="291101" y="4718304"/>
            <a:ext cx="11609797" cy="1569088"/>
          </a:xfrm>
        </p:spPr>
        <p:txBody>
          <a:bodyPr anchor="ctr"/>
          <a:lstStyle/>
          <a:p>
            <a:pPr marL="0" indent="0" algn="r">
              <a:buNone/>
            </a:pPr>
            <a:r>
              <a:rPr kumimoji="1" lang="ja-JP" altLang="en-US" sz="1800" dirty="0">
                <a:solidFill>
                  <a:schemeClr val="bg1"/>
                </a:solidFill>
              </a:rPr>
              <a:t>オープンな議論としてお話ししたい場合は、</a:t>
            </a:r>
            <a:r>
              <a:rPr kumimoji="1" lang="en-US" altLang="ja-JP" sz="1800" dirty="0">
                <a:solidFill>
                  <a:schemeClr val="bg1"/>
                </a:solidFill>
              </a:rPr>
              <a:t>Facebook/X/LinkedIn/Eight </a:t>
            </a:r>
            <a:r>
              <a:rPr lang="ja-JP" altLang="en-US" sz="1800" dirty="0">
                <a:solidFill>
                  <a:schemeClr val="bg1"/>
                </a:solidFill>
              </a:rPr>
              <a:t>等</a:t>
            </a:r>
            <a:r>
              <a:rPr kumimoji="1" lang="ja-JP" altLang="en-US" sz="1800" dirty="0">
                <a:solidFill>
                  <a:schemeClr val="bg1"/>
                </a:solidFill>
              </a:rPr>
              <a:t>でご連絡下さい。</a:t>
            </a:r>
            <a:endParaRPr kumimoji="1" lang="en-US" altLang="ja-JP" sz="1800" dirty="0">
              <a:solidFill>
                <a:schemeClr val="bg1"/>
              </a:solidFill>
            </a:endParaRPr>
          </a:p>
          <a:p>
            <a:pPr marL="0" indent="0" algn="r">
              <a:buNone/>
            </a:pPr>
            <a:r>
              <a:rPr lang="ja-JP" altLang="en-US" sz="1800" dirty="0">
                <a:solidFill>
                  <a:schemeClr val="bg1"/>
                </a:solidFill>
              </a:rPr>
              <a:t>仕事として議論をしたい場合は、 </a:t>
            </a:r>
            <a:r>
              <a:rPr lang="en-US" altLang="ja-JP" sz="1800" dirty="0">
                <a:solidFill>
                  <a:schemeClr val="bg1"/>
                </a:solidFill>
                <a:hlinkClick r:id="rId2">
                  <a:extLst>
                    <a:ext uri="{A12FA001-AC4F-418D-AE19-62706E023703}">
                      <ahyp:hlinkClr xmlns:ahyp="http://schemas.microsoft.com/office/drawing/2018/hyperlinkcolor" val="tx"/>
                    </a:ext>
                  </a:extLst>
                </a:hlinkClick>
              </a:rPr>
              <a:t>kei.inoue@lac.co.jp</a:t>
            </a:r>
            <a:r>
              <a:rPr lang="en-US" altLang="ja-JP" sz="1800" dirty="0">
                <a:solidFill>
                  <a:schemeClr val="bg1"/>
                </a:solidFill>
              </a:rPr>
              <a:t> </a:t>
            </a:r>
            <a:r>
              <a:rPr lang="ja-JP" altLang="en-US" sz="1800" dirty="0">
                <a:solidFill>
                  <a:schemeClr val="bg1"/>
                </a:solidFill>
              </a:rPr>
              <a:t>までご連絡ください。</a:t>
            </a:r>
            <a:endParaRPr lang="en-US" altLang="ja-JP" sz="1800" dirty="0">
              <a:solidFill>
                <a:schemeClr val="bg1"/>
              </a:solidFill>
            </a:endParaRPr>
          </a:p>
          <a:p>
            <a:pPr marL="0" indent="0" algn="r">
              <a:buNone/>
            </a:pPr>
            <a:r>
              <a:rPr lang="ja-JP" altLang="en-US" sz="1800" dirty="0">
                <a:solidFill>
                  <a:schemeClr val="bg1"/>
                </a:solidFill>
              </a:rPr>
              <a:t>（どちらもお金が貰えるわけではないので、どっちでもいいです</a:t>
            </a:r>
            <a:r>
              <a:rPr lang="en-US" altLang="ja-JP" sz="1800" dirty="0">
                <a:solidFill>
                  <a:schemeClr val="bg1"/>
                </a:solidFill>
              </a:rPr>
              <a:t>…</a:t>
            </a:r>
            <a:r>
              <a:rPr lang="ja-JP" altLang="en-US" sz="1800" dirty="0">
                <a:solidFill>
                  <a:schemeClr val="bg1"/>
                </a:solidFill>
              </a:rPr>
              <a:t>）</a:t>
            </a:r>
            <a:endParaRPr lang="en-US" altLang="ja-JP" sz="1800" dirty="0">
              <a:solidFill>
                <a:schemeClr val="bg1"/>
              </a:solidFill>
            </a:endParaRPr>
          </a:p>
        </p:txBody>
      </p:sp>
      <p:sp>
        <p:nvSpPr>
          <p:cNvPr id="4" name="フッター プレースホルダー 3">
            <a:extLst>
              <a:ext uri="{FF2B5EF4-FFF2-40B4-BE49-F238E27FC236}">
                <a16:creationId xmlns:a16="http://schemas.microsoft.com/office/drawing/2014/main" id="{EAFED014-DA2E-1275-07DF-BAF7501B782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A6526AFE-6D2D-2C9C-FB20-0F6293112751}"/>
              </a:ext>
            </a:extLst>
          </p:cNvPr>
          <p:cNvSpPr>
            <a:spLocks noGrp="1"/>
          </p:cNvSpPr>
          <p:nvPr>
            <p:ph type="sldNum" sz="quarter" idx="12"/>
          </p:nvPr>
        </p:nvSpPr>
        <p:spPr/>
        <p:txBody>
          <a:bodyPr/>
          <a:lstStyle/>
          <a:p>
            <a:fld id="{D5D64311-2522-477B-8D07-5C1D5CBB8559}" type="slidenum">
              <a:rPr kumimoji="1" lang="ja-JP" altLang="en-US" smtClean="0"/>
              <a:t>52</a:t>
            </a:fld>
            <a:endParaRPr kumimoji="1" lang="ja-JP" altLang="en-US"/>
          </a:p>
        </p:txBody>
      </p:sp>
      <p:sp>
        <p:nvSpPr>
          <p:cNvPr id="6" name="テキスト ボックス 5">
            <a:extLst>
              <a:ext uri="{FF2B5EF4-FFF2-40B4-BE49-F238E27FC236}">
                <a16:creationId xmlns:a16="http://schemas.microsoft.com/office/drawing/2014/main" id="{06C6B5B3-00AC-0C00-1F00-8C5E10664731}"/>
              </a:ext>
            </a:extLst>
          </p:cNvPr>
          <p:cNvSpPr txBox="1"/>
          <p:nvPr/>
        </p:nvSpPr>
        <p:spPr>
          <a:xfrm>
            <a:off x="291101" y="1121664"/>
            <a:ext cx="4561315" cy="923330"/>
          </a:xfrm>
          <a:prstGeom prst="rect">
            <a:avLst/>
          </a:prstGeom>
          <a:noFill/>
        </p:spPr>
        <p:txBody>
          <a:bodyPr wrap="square" rtlCol="0">
            <a:spAutoFit/>
          </a:bodyPr>
          <a:lstStyle/>
          <a:p>
            <a:r>
              <a:rPr kumimoji="1" lang="en-US" altLang="ja-JP" sz="5400" b="1" dirty="0">
                <a:solidFill>
                  <a:schemeClr val="tx2">
                    <a:lumMod val="75000"/>
                    <a:lumOff val="25000"/>
                  </a:schemeClr>
                </a:solidFill>
                <a:latin typeface="Meiryo" panose="020B0604030504040204" pitchFamily="50" charset="-128"/>
                <a:ea typeface="Meiryo" panose="020B0604030504040204" pitchFamily="50" charset="-128"/>
              </a:rPr>
              <a:t>Thank you!</a:t>
            </a:r>
            <a:endParaRPr kumimoji="1" lang="ja-JP" altLang="en-US" sz="5400" b="1" dirty="0">
              <a:solidFill>
                <a:schemeClr val="tx2">
                  <a:lumMod val="75000"/>
                  <a:lumOff val="25000"/>
                </a:schemeClr>
              </a:solidFill>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EA4B134F-5E5D-E854-AAF5-868B08200232}"/>
              </a:ext>
            </a:extLst>
          </p:cNvPr>
          <p:cNvSpPr txBox="1"/>
          <p:nvPr/>
        </p:nvSpPr>
        <p:spPr>
          <a:xfrm>
            <a:off x="48767" y="3114209"/>
            <a:ext cx="12094464" cy="1015663"/>
          </a:xfrm>
          <a:prstGeom prst="rect">
            <a:avLst/>
          </a:prstGeom>
          <a:noFill/>
        </p:spPr>
        <p:txBody>
          <a:bodyPr wrap="square" rtlCol="0">
            <a:spAutoFit/>
          </a:bodyPr>
          <a:lstStyle/>
          <a:p>
            <a:pPr algn="ctr"/>
            <a:r>
              <a:rPr kumimoji="1" lang="en-US" altLang="ja-JP" sz="6000" b="1" dirty="0">
                <a:solidFill>
                  <a:schemeClr val="bg1"/>
                </a:solidFill>
                <a:latin typeface="メイリオ" panose="020B0604030504040204" pitchFamily="50" charset="-128"/>
                <a:ea typeface="メイリオ" panose="020B0604030504040204" pitchFamily="50" charset="-128"/>
              </a:rPr>
              <a:t>Any Questions?</a:t>
            </a:r>
            <a:endParaRPr kumimoji="1" lang="ja-JP" altLang="en-US" sz="60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13218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52F5BF1-2630-3D06-6339-8CE8CD19F147}"/>
              </a:ext>
            </a:extLst>
          </p:cNvPr>
          <p:cNvSpPr>
            <a:spLocks noGrp="1"/>
          </p:cNvSpPr>
          <p:nvPr>
            <p:ph type="title"/>
          </p:nvPr>
        </p:nvSpPr>
        <p:spPr/>
        <p:txBody>
          <a:bodyPr/>
          <a:lstStyle/>
          <a:p>
            <a:r>
              <a:rPr lang="en-US" altLang="ja-JP" dirty="0"/>
              <a:t>Appendix</a:t>
            </a:r>
            <a:endParaRPr lang="ja-JP" altLang="en-US" dirty="0"/>
          </a:p>
        </p:txBody>
      </p:sp>
      <p:sp>
        <p:nvSpPr>
          <p:cNvPr id="7" name="テキスト プレースホルダー 6">
            <a:extLst>
              <a:ext uri="{FF2B5EF4-FFF2-40B4-BE49-F238E27FC236}">
                <a16:creationId xmlns:a16="http://schemas.microsoft.com/office/drawing/2014/main" id="{852B496A-F13F-4BB3-E2B0-1833DE0E29A3}"/>
              </a:ext>
            </a:extLst>
          </p:cNvPr>
          <p:cNvSpPr>
            <a:spLocks noGrp="1"/>
          </p:cNvSpPr>
          <p:nvPr>
            <p:ph type="body" idx="1"/>
          </p:nvPr>
        </p:nvSpPr>
        <p:spPr/>
        <p:txBody>
          <a:bodyPr/>
          <a:lstStyle/>
          <a:p>
            <a:r>
              <a:rPr lang="ja-JP" altLang="en-US" dirty="0"/>
              <a:t>参考</a:t>
            </a:r>
            <a:r>
              <a:rPr lang="en-US" altLang="ja-JP" dirty="0"/>
              <a:t>URL</a:t>
            </a:r>
            <a:r>
              <a:rPr lang="ja-JP" altLang="en-US" dirty="0"/>
              <a:t>等を記載します</a:t>
            </a:r>
          </a:p>
        </p:txBody>
      </p:sp>
      <p:sp>
        <p:nvSpPr>
          <p:cNvPr id="4" name="フッター プレースホルダー 3">
            <a:extLst>
              <a:ext uri="{FF2B5EF4-FFF2-40B4-BE49-F238E27FC236}">
                <a16:creationId xmlns:a16="http://schemas.microsoft.com/office/drawing/2014/main" id="{F6DDFDE9-1CC5-30B7-3171-DE6F9F7E868B}"/>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C7C2938D-5BEC-8567-573E-53C7E731341A}"/>
              </a:ext>
            </a:extLst>
          </p:cNvPr>
          <p:cNvSpPr>
            <a:spLocks noGrp="1"/>
          </p:cNvSpPr>
          <p:nvPr>
            <p:ph type="sldNum" sz="quarter" idx="12"/>
          </p:nvPr>
        </p:nvSpPr>
        <p:spPr/>
        <p:txBody>
          <a:bodyPr/>
          <a:lstStyle/>
          <a:p>
            <a:fld id="{D5D64311-2522-477B-8D07-5C1D5CBB8559}" type="slidenum">
              <a:rPr kumimoji="1" lang="ja-JP" altLang="en-US" smtClean="0"/>
              <a:t>53</a:t>
            </a:fld>
            <a:endParaRPr kumimoji="1" lang="ja-JP" altLang="en-US"/>
          </a:p>
        </p:txBody>
      </p:sp>
    </p:spTree>
    <p:extLst>
      <p:ext uri="{BB962C8B-B14F-4D97-AF65-F5344CB8AC3E}">
        <p14:creationId xmlns:p14="http://schemas.microsoft.com/office/powerpoint/2010/main" val="3716976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322DD-3A1A-6368-DF40-81759CBABD8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5EBED1D-DC6D-B3F6-B373-EE45319B4F9A}"/>
              </a:ext>
            </a:extLst>
          </p:cNvPr>
          <p:cNvSpPr>
            <a:spLocks noGrp="1"/>
          </p:cNvSpPr>
          <p:nvPr>
            <p:ph idx="1"/>
          </p:nvPr>
        </p:nvSpPr>
        <p:spPr/>
        <p:txBody>
          <a:bodyPr>
            <a:normAutofit fontScale="47500" lnSpcReduction="20000"/>
          </a:bodyPr>
          <a:lstStyle/>
          <a:p>
            <a:r>
              <a:rPr kumimoji="1" lang="en-US" altLang="ja-JP" dirty="0"/>
              <a:t>SCAP</a:t>
            </a:r>
          </a:p>
          <a:p>
            <a:pPr lvl="1"/>
            <a:r>
              <a:rPr lang="en-US" altLang="ja-JP" dirty="0"/>
              <a:t>IPA:</a:t>
            </a:r>
            <a:r>
              <a:rPr lang="ja-JP" altLang="en-US" dirty="0"/>
              <a:t>セキュリティ設定共通化手順</a:t>
            </a:r>
            <a:r>
              <a:rPr lang="en-US" altLang="ja-JP" dirty="0"/>
              <a:t>SCAP</a:t>
            </a:r>
            <a:r>
              <a:rPr lang="ja-JP" altLang="en-US" dirty="0"/>
              <a:t>概説</a:t>
            </a:r>
            <a:endParaRPr lang="en-US" altLang="ja-JP" dirty="0"/>
          </a:p>
          <a:p>
            <a:pPr lvl="2"/>
            <a:r>
              <a:rPr kumimoji="1" lang="en-US" altLang="ja-JP" dirty="0">
                <a:hlinkClick r:id="rId2"/>
              </a:rPr>
              <a:t>https://www.ipa.go.jp/security/vuln/scap/scap.html</a:t>
            </a:r>
            <a:endParaRPr kumimoji="1" lang="en-US" altLang="ja-JP" dirty="0"/>
          </a:p>
          <a:p>
            <a:pPr lvl="2"/>
            <a:r>
              <a:rPr kumimoji="1" lang="en-US" altLang="ja-JP" dirty="0"/>
              <a:t>2015/07</a:t>
            </a:r>
            <a:r>
              <a:rPr kumimoji="1" lang="ja-JP" altLang="en-US" dirty="0"/>
              <a:t>の資料の為、現状の</a:t>
            </a:r>
            <a:r>
              <a:rPr kumimoji="1" lang="en-US" altLang="ja-JP" dirty="0"/>
              <a:t>SCAP 1.3</a:t>
            </a:r>
            <a:r>
              <a:rPr kumimoji="1" lang="ja-JP" altLang="en-US" dirty="0"/>
              <a:t>より古いが、概要としては価値がある</a:t>
            </a:r>
            <a:endParaRPr kumimoji="1" lang="en-US" altLang="ja-JP" dirty="0"/>
          </a:p>
          <a:p>
            <a:pPr lvl="1"/>
            <a:r>
              <a:rPr lang="en-US" altLang="ja-JP" dirty="0"/>
              <a:t>NIST: Security Content Automation Protocol</a:t>
            </a:r>
          </a:p>
          <a:p>
            <a:pPr lvl="2"/>
            <a:r>
              <a:rPr kumimoji="1" lang="en-US" altLang="ja-JP" dirty="0">
                <a:hlinkClick r:id="rId3"/>
              </a:rPr>
              <a:t>https://csrc.nist.gov/projects/security-content-automation-protocol/</a:t>
            </a:r>
            <a:endParaRPr lang="en-US" altLang="ja-JP" dirty="0"/>
          </a:p>
          <a:p>
            <a:r>
              <a:rPr kumimoji="1" lang="en-US" altLang="ja-JP" dirty="0"/>
              <a:t>KEV Catalog</a:t>
            </a:r>
          </a:p>
          <a:p>
            <a:pPr lvl="1"/>
            <a:r>
              <a:rPr lang="en-US" altLang="ja-JP" dirty="0"/>
              <a:t>CISA: Known Exploited Vulnerabilities Catalog</a:t>
            </a:r>
          </a:p>
          <a:p>
            <a:pPr lvl="2"/>
            <a:r>
              <a:rPr kumimoji="1" lang="en-US" altLang="ja-JP" dirty="0">
                <a:hlinkClick r:id="rId4"/>
              </a:rPr>
              <a:t>https://www.cisa.gov/known-exploited-vulnerabilities-catalog</a:t>
            </a:r>
            <a:endParaRPr kumimoji="1" lang="en-US" altLang="ja-JP" dirty="0"/>
          </a:p>
          <a:p>
            <a:r>
              <a:rPr lang="en-US" altLang="ja-JP" dirty="0"/>
              <a:t>EPSS</a:t>
            </a:r>
          </a:p>
          <a:p>
            <a:pPr lvl="1"/>
            <a:r>
              <a:rPr kumimoji="1" lang="en-US" altLang="ja-JP" dirty="0"/>
              <a:t>FIRST: Exploit Prediction Scoring System</a:t>
            </a:r>
          </a:p>
          <a:p>
            <a:pPr lvl="2"/>
            <a:r>
              <a:rPr kumimoji="1" lang="en-US" altLang="ja-JP" dirty="0">
                <a:hlinkClick r:id="rId5"/>
              </a:rPr>
              <a:t>https://www.first.org/epss/</a:t>
            </a:r>
            <a:endParaRPr kumimoji="1" lang="en-US" altLang="ja-JP" dirty="0"/>
          </a:p>
          <a:p>
            <a:pPr lvl="1"/>
            <a:r>
              <a:rPr lang="en-US" altLang="ja-JP" dirty="0"/>
              <a:t>hogehuga tools</a:t>
            </a:r>
          </a:p>
          <a:p>
            <a:pPr lvl="2"/>
            <a:r>
              <a:rPr kumimoji="1" lang="en-US" altLang="ja-JP" dirty="0">
                <a:hlinkClick r:id="rId6"/>
              </a:rPr>
              <a:t>https://github.com/hogehuga/epss-db</a:t>
            </a:r>
            <a:endParaRPr kumimoji="1" lang="en-US" altLang="ja-JP" dirty="0"/>
          </a:p>
          <a:p>
            <a:pPr lvl="2"/>
            <a:r>
              <a:rPr kumimoji="1" lang="en-US" altLang="ja-JP" dirty="0">
                <a:hlinkClick r:id="rId7"/>
              </a:rPr>
              <a:t>https://github.com/hogehuga/threatWatchDog</a:t>
            </a:r>
            <a:endParaRPr kumimoji="1" lang="en-US" altLang="ja-JP" dirty="0"/>
          </a:p>
          <a:p>
            <a:r>
              <a:rPr kumimoji="1" lang="en-US" altLang="ja-JP" dirty="0"/>
              <a:t>SSVC</a:t>
            </a:r>
          </a:p>
          <a:p>
            <a:pPr lvl="1"/>
            <a:r>
              <a:rPr kumimoji="1" lang="en-US" altLang="ja-JP" dirty="0"/>
              <a:t>CISA: Stakeholder-Specific Vulnerability Categorization(SSVC)</a:t>
            </a:r>
          </a:p>
          <a:p>
            <a:pPr lvl="2"/>
            <a:r>
              <a:rPr kumimoji="1" lang="en-US" altLang="ja-JP" dirty="0">
                <a:hlinkClick r:id="rId8"/>
              </a:rPr>
              <a:t>https://www.cisa.gov/stakeholder-specific-vulnerability-categorization-ssvc</a:t>
            </a:r>
            <a:endParaRPr kumimoji="1" lang="en-US" altLang="ja-JP" dirty="0"/>
          </a:p>
          <a:p>
            <a:pPr lvl="1"/>
            <a:r>
              <a:rPr lang="en-US" altLang="ja-JP" dirty="0"/>
              <a:t>Carnegie Mellon University: Prioritizing Vulnerability Response: A Stakeholder-Specific Vulnerability Categorization (Version 2.0)</a:t>
            </a:r>
          </a:p>
          <a:p>
            <a:pPr lvl="2"/>
            <a:r>
              <a:rPr lang="en-US" altLang="ja-JP" dirty="0">
                <a:hlinkClick r:id="rId9"/>
              </a:rPr>
              <a:t>https://insights.sei.cmu.edu/library/prioritizing-vulnerability-response-a-stakeholder-specific-vulnerability-categorization-version-20/</a:t>
            </a:r>
            <a:endParaRPr lang="en-US" altLang="ja-JP" dirty="0"/>
          </a:p>
          <a:p>
            <a:pPr lvl="1"/>
            <a:r>
              <a:rPr kumimoji="1" lang="en-US" altLang="ja-JP" dirty="0"/>
              <a:t>C</a:t>
            </a:r>
            <a:r>
              <a:rPr lang="en-US" altLang="ja-JP" dirty="0"/>
              <a:t>ERT: </a:t>
            </a:r>
            <a:r>
              <a:rPr lang="en-US" altLang="ja-JP" dirty="0" err="1"/>
              <a:t>ssvc</a:t>
            </a:r>
            <a:r>
              <a:rPr lang="en-US" altLang="ja-JP" dirty="0"/>
              <a:t>-calc (has any Decision Tree</a:t>
            </a:r>
            <a:r>
              <a:rPr lang="ja-JP" altLang="en-US" dirty="0"/>
              <a:t>👍</a:t>
            </a:r>
            <a:r>
              <a:rPr lang="en-US" altLang="ja-JP" dirty="0"/>
              <a:t>)</a:t>
            </a:r>
          </a:p>
          <a:p>
            <a:pPr lvl="2"/>
            <a:r>
              <a:rPr kumimoji="1" lang="en-US" altLang="ja-JP" dirty="0">
                <a:hlinkClick r:id="rId10"/>
              </a:rPr>
              <a:t>https://certcc.github.io/SSVC/ssvc-calc/</a:t>
            </a:r>
            <a:endParaRPr kumimoji="1" lang="en-US" altLang="ja-JP" dirty="0"/>
          </a:p>
          <a:p>
            <a:pPr lvl="1"/>
            <a:r>
              <a:rPr lang="en-US" altLang="ja-JP" dirty="0"/>
              <a:t>CISA: SSVC Calculator</a:t>
            </a:r>
            <a:r>
              <a:rPr lang="ja-JP" altLang="en-US" dirty="0"/>
              <a:t> </a:t>
            </a:r>
            <a:r>
              <a:rPr lang="en-US" altLang="ja-JP" dirty="0"/>
              <a:t>(CISA Coordinator only)</a:t>
            </a:r>
          </a:p>
          <a:p>
            <a:pPr lvl="2"/>
            <a:r>
              <a:rPr kumimoji="1" lang="en-US" altLang="ja-JP" dirty="0">
                <a:hlinkClick r:id="rId11"/>
              </a:rPr>
              <a:t>https://www.cisa.gov/ssvc-calculator</a:t>
            </a:r>
            <a:endParaRPr kumimoji="1" lang="en-US" altLang="ja-JP" dirty="0"/>
          </a:p>
          <a:p>
            <a:pPr lvl="2"/>
            <a:endParaRPr kumimoji="1" lang="ja-JP" altLang="en-US" dirty="0"/>
          </a:p>
        </p:txBody>
      </p:sp>
      <p:sp>
        <p:nvSpPr>
          <p:cNvPr id="4" name="フッター プレースホルダー 3">
            <a:extLst>
              <a:ext uri="{FF2B5EF4-FFF2-40B4-BE49-F238E27FC236}">
                <a16:creationId xmlns:a16="http://schemas.microsoft.com/office/drawing/2014/main" id="{97D8B90F-D643-F985-E2AB-AB277B4B190F}"/>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8BC67BA3-AD95-A8CD-DDD5-F4220E9D296E}"/>
              </a:ext>
            </a:extLst>
          </p:cNvPr>
          <p:cNvSpPr>
            <a:spLocks noGrp="1"/>
          </p:cNvSpPr>
          <p:nvPr>
            <p:ph type="sldNum" sz="quarter" idx="12"/>
          </p:nvPr>
        </p:nvSpPr>
        <p:spPr/>
        <p:txBody>
          <a:bodyPr/>
          <a:lstStyle/>
          <a:p>
            <a:fld id="{D5D64311-2522-477B-8D07-5C1D5CBB8559}" type="slidenum">
              <a:rPr kumimoji="1" lang="ja-JP" altLang="en-US" smtClean="0"/>
              <a:t>54</a:t>
            </a:fld>
            <a:endParaRPr kumimoji="1" lang="ja-JP" altLang="en-US"/>
          </a:p>
        </p:txBody>
      </p:sp>
    </p:spTree>
    <p:extLst>
      <p:ext uri="{BB962C8B-B14F-4D97-AF65-F5344CB8AC3E}">
        <p14:creationId xmlns:p14="http://schemas.microsoft.com/office/powerpoint/2010/main" val="3476352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88758-5ECC-7E3E-C0B1-6A16A4FD270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0DCD9F5-05B6-9B68-0F6C-B26918BF6A5D}"/>
              </a:ext>
            </a:extLst>
          </p:cNvPr>
          <p:cNvSpPr>
            <a:spLocks noGrp="1"/>
          </p:cNvSpPr>
          <p:nvPr>
            <p:ph idx="1"/>
          </p:nvPr>
        </p:nvSpPr>
        <p:spPr/>
        <p:txBody>
          <a:bodyPr>
            <a:normAutofit/>
          </a:bodyPr>
          <a:lstStyle/>
          <a:p>
            <a:r>
              <a:rPr kumimoji="1" lang="en-US" altLang="ja-JP" sz="1000" dirty="0"/>
              <a:t>ITU-T X.1060</a:t>
            </a:r>
          </a:p>
          <a:p>
            <a:pPr lvl="1"/>
            <a:r>
              <a:rPr kumimoji="1" lang="en-US" altLang="ja-JP" sz="1000" dirty="0"/>
              <a:t>ITU-T: X.1060 : Framework for the creation of cyber </a:t>
            </a:r>
            <a:r>
              <a:rPr kumimoji="1" lang="en-US" altLang="ja-JP" sz="1000" dirty="0" err="1"/>
              <a:t>defence</a:t>
            </a:r>
            <a:r>
              <a:rPr kumimoji="1" lang="en-US" altLang="ja-JP" sz="1000" dirty="0"/>
              <a:t> </a:t>
            </a:r>
            <a:r>
              <a:rPr kumimoji="1" lang="en-US" altLang="ja-JP" sz="1000" dirty="0" err="1"/>
              <a:t>centre</a:t>
            </a:r>
            <a:endParaRPr kumimoji="1" lang="en-US" altLang="ja-JP" sz="1000" dirty="0"/>
          </a:p>
          <a:p>
            <a:pPr lvl="2"/>
            <a:r>
              <a:rPr kumimoji="1" lang="en-US" altLang="ja-JP" sz="1000" dirty="0">
                <a:hlinkClick r:id="rId2"/>
              </a:rPr>
              <a:t>https://www.itu.int/rec/T-REC-X.1060-202106-I</a:t>
            </a:r>
            <a:endParaRPr lang="en-US" altLang="ja-JP" sz="1000" dirty="0"/>
          </a:p>
          <a:p>
            <a:pPr lvl="1"/>
            <a:r>
              <a:rPr kumimoji="1" lang="en-US" altLang="ja-JP" sz="1000" dirty="0"/>
              <a:t>TTC: JT-X1060 – </a:t>
            </a:r>
            <a:r>
              <a:rPr kumimoji="1" lang="ja-JP" altLang="en-US" sz="1000" dirty="0"/>
              <a:t>サイバーディフェンスセンターを構築・運用するためのフレームワーク</a:t>
            </a:r>
            <a:endParaRPr kumimoji="1" lang="en-US" altLang="ja-JP" sz="1000" dirty="0"/>
          </a:p>
          <a:p>
            <a:pPr lvl="2"/>
            <a:r>
              <a:rPr kumimoji="1" lang="en-US" altLang="ja-JP" sz="1000" dirty="0">
                <a:hlinkClick r:id="rId3"/>
              </a:rPr>
              <a:t>https://www.ttc.or.jp/document_db/information/view_express_entity/1423</a:t>
            </a:r>
            <a:endParaRPr lang="en-US" altLang="ja-JP" sz="1000" dirty="0"/>
          </a:p>
          <a:p>
            <a:pPr lvl="1"/>
            <a:r>
              <a:rPr kumimoji="1" lang="en-US" altLang="ja-JP" sz="1000" dirty="0"/>
              <a:t>ISOG-J: </a:t>
            </a:r>
            <a:r>
              <a:rPr kumimoji="1" lang="ja-JP" altLang="en-US" sz="1000" dirty="0"/>
              <a:t>セキュリティ対応組織の教科書 </a:t>
            </a:r>
            <a:r>
              <a:rPr kumimoji="1" lang="en-US" altLang="ja-JP" sz="1000" dirty="0"/>
              <a:t>3.x</a:t>
            </a:r>
            <a:r>
              <a:rPr kumimoji="1" lang="ja-JP" altLang="en-US" sz="1000" dirty="0"/>
              <a:t>版</a:t>
            </a:r>
            <a:endParaRPr kumimoji="1" lang="en-US" altLang="ja-JP" sz="1000" dirty="0"/>
          </a:p>
          <a:p>
            <a:pPr lvl="2"/>
            <a:r>
              <a:rPr kumimoji="1" lang="en-US" altLang="ja-JP" sz="1000" dirty="0">
                <a:hlinkClick r:id="rId4"/>
              </a:rPr>
              <a:t>https://isog-j.org/output/2023/Textbook_soc-csirt_v3.html</a:t>
            </a:r>
            <a:endParaRPr kumimoji="1" lang="en-US" altLang="ja-JP" sz="1000" dirty="0"/>
          </a:p>
          <a:p>
            <a:r>
              <a:rPr lang="ja-JP" altLang="en-US" sz="1000" dirty="0"/>
              <a:t>過去の発表資料</a:t>
            </a:r>
            <a:endParaRPr lang="en-US" altLang="ja-JP" sz="1000" dirty="0"/>
          </a:p>
          <a:p>
            <a:pPr lvl="1"/>
            <a:r>
              <a:rPr kumimoji="1" lang="en-US" altLang="ja-JP" sz="1000" dirty="0"/>
              <a:t>Internet Week 2023</a:t>
            </a:r>
          </a:p>
          <a:p>
            <a:pPr lvl="2"/>
            <a:r>
              <a:rPr kumimoji="1" lang="en-US" altLang="ja-JP" sz="1000" dirty="0">
                <a:hlinkClick r:id="rId5"/>
              </a:rPr>
              <a:t>https://www.nic.ad.jp/ja/materials/iw/2023/proceedings/c6/</a:t>
            </a:r>
            <a:endParaRPr lang="en-US" altLang="ja-JP" sz="1000" dirty="0"/>
          </a:p>
          <a:p>
            <a:pPr lvl="1"/>
            <a:r>
              <a:rPr kumimoji="1" lang="en-US" altLang="ja-JP" sz="1000" dirty="0"/>
              <a:t>Internet Week SHOWCASE in </a:t>
            </a:r>
            <a:r>
              <a:rPr kumimoji="1" lang="ja-JP" altLang="en-US" sz="1000" dirty="0"/>
              <a:t>福岡</a:t>
            </a:r>
            <a:r>
              <a:rPr kumimoji="1" lang="en-US" altLang="ja-JP" sz="1000" dirty="0"/>
              <a:t>(2024)</a:t>
            </a:r>
          </a:p>
          <a:p>
            <a:pPr lvl="2"/>
            <a:r>
              <a:rPr kumimoji="1" lang="en-US" altLang="ja-JP" sz="1000" dirty="0">
                <a:hlinkClick r:id="rId6"/>
              </a:rPr>
              <a:t>https://www.nic.ad.jp/ja/materials/iw/sc-fukuoka/proceedings/c23/c23-Inoue.pdf</a:t>
            </a:r>
            <a:endParaRPr kumimoji="1" lang="en-US" altLang="ja-JP" sz="1000" dirty="0"/>
          </a:p>
          <a:p>
            <a:endParaRPr kumimoji="1" lang="ja-JP" altLang="en-US" sz="1000" dirty="0"/>
          </a:p>
        </p:txBody>
      </p:sp>
      <p:sp>
        <p:nvSpPr>
          <p:cNvPr id="4" name="フッター プレースホルダー 3">
            <a:extLst>
              <a:ext uri="{FF2B5EF4-FFF2-40B4-BE49-F238E27FC236}">
                <a16:creationId xmlns:a16="http://schemas.microsoft.com/office/drawing/2014/main" id="{3BEA2D03-C1FE-7DC8-4D85-0E094960284C}"/>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8C820C21-9A0C-022F-A277-2B358888D60A}"/>
              </a:ext>
            </a:extLst>
          </p:cNvPr>
          <p:cNvSpPr>
            <a:spLocks noGrp="1"/>
          </p:cNvSpPr>
          <p:nvPr>
            <p:ph type="sldNum" sz="quarter" idx="12"/>
          </p:nvPr>
        </p:nvSpPr>
        <p:spPr/>
        <p:txBody>
          <a:bodyPr/>
          <a:lstStyle/>
          <a:p>
            <a:fld id="{D5D64311-2522-477B-8D07-5C1D5CBB8559}" type="slidenum">
              <a:rPr kumimoji="1" lang="ja-JP" altLang="en-US" smtClean="0"/>
              <a:t>55</a:t>
            </a:fld>
            <a:endParaRPr kumimoji="1" lang="ja-JP" altLang="en-US"/>
          </a:p>
        </p:txBody>
      </p:sp>
    </p:spTree>
    <p:extLst>
      <p:ext uri="{BB962C8B-B14F-4D97-AF65-F5344CB8AC3E}">
        <p14:creationId xmlns:p14="http://schemas.microsoft.com/office/powerpoint/2010/main" val="378964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E590A6B-0474-D177-917E-7A4104FA3420}"/>
              </a:ext>
            </a:extLst>
          </p:cNvPr>
          <p:cNvSpPr>
            <a:spLocks noGrp="1"/>
          </p:cNvSpPr>
          <p:nvPr>
            <p:ph type="title"/>
          </p:nvPr>
        </p:nvSpPr>
        <p:spPr/>
        <p:txBody>
          <a:bodyPr/>
          <a:lstStyle/>
          <a:p>
            <a:r>
              <a:rPr lang="en-US" altLang="ja-JP" dirty="0"/>
              <a:t>1.</a:t>
            </a:r>
            <a:r>
              <a:rPr lang="ja-JP" altLang="en-US" dirty="0"/>
              <a:t>脆弱性とは</a:t>
            </a:r>
          </a:p>
        </p:txBody>
      </p:sp>
      <p:sp>
        <p:nvSpPr>
          <p:cNvPr id="5" name="テキスト プレースホルダー 4">
            <a:extLst>
              <a:ext uri="{FF2B5EF4-FFF2-40B4-BE49-F238E27FC236}">
                <a16:creationId xmlns:a16="http://schemas.microsoft.com/office/drawing/2014/main" id="{A2A2DC88-4C62-59D3-07A1-9774C84549F3}"/>
              </a:ext>
            </a:extLst>
          </p:cNvPr>
          <p:cNvSpPr>
            <a:spLocks noGrp="1"/>
          </p:cNvSpPr>
          <p:nvPr>
            <p:ph type="body" idx="1"/>
          </p:nvPr>
        </p:nvSpPr>
        <p:spPr/>
        <p:txBody>
          <a:bodyPr/>
          <a:lstStyle/>
          <a:p>
            <a:r>
              <a:rPr lang="ja-JP" altLang="en-US" dirty="0"/>
              <a:t>簡単な、脆弱性というものについての振り返りをします</a:t>
            </a:r>
          </a:p>
        </p:txBody>
      </p:sp>
      <p:pic>
        <p:nvPicPr>
          <p:cNvPr id="7" name="図 6">
            <a:extLst>
              <a:ext uri="{FF2B5EF4-FFF2-40B4-BE49-F238E27FC236}">
                <a16:creationId xmlns:a16="http://schemas.microsoft.com/office/drawing/2014/main" id="{4AA07271-2F4D-D29E-5AAF-79FF6C142D83}"/>
              </a:ext>
            </a:extLst>
          </p:cNvPr>
          <p:cNvPicPr>
            <a:picLocks noChangeAspect="1"/>
          </p:cNvPicPr>
          <p:nvPr/>
        </p:nvPicPr>
        <p:blipFill>
          <a:blip r:embed="rId2"/>
          <a:stretch>
            <a:fillRect/>
          </a:stretch>
        </p:blipFill>
        <p:spPr>
          <a:xfrm>
            <a:off x="9372600" y="4828226"/>
            <a:ext cx="2514326" cy="1288412"/>
          </a:xfrm>
          <a:prstGeom prst="rect">
            <a:avLst/>
          </a:prstGeom>
          <a:ln>
            <a:noFill/>
          </a:ln>
          <a:effectLst>
            <a:outerShdw blurRad="190500" algn="tl" rotWithShape="0">
              <a:srgbClr val="000000">
                <a:alpha val="70000"/>
              </a:srgbClr>
            </a:outerShdw>
          </a:effectLst>
        </p:spPr>
      </p:pic>
      <p:sp>
        <p:nvSpPr>
          <p:cNvPr id="8" name="フッター プレースホルダー 7">
            <a:extLst>
              <a:ext uri="{FF2B5EF4-FFF2-40B4-BE49-F238E27FC236}">
                <a16:creationId xmlns:a16="http://schemas.microsoft.com/office/drawing/2014/main" id="{194E24ED-657A-5AF0-C672-A25A4C211535}"/>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9" name="スライド番号プレースホルダー 8">
            <a:extLst>
              <a:ext uri="{FF2B5EF4-FFF2-40B4-BE49-F238E27FC236}">
                <a16:creationId xmlns:a16="http://schemas.microsoft.com/office/drawing/2014/main" id="{F6FAD06C-6F0D-D2FF-B98E-80C5CA56BE38}"/>
              </a:ext>
            </a:extLst>
          </p:cNvPr>
          <p:cNvSpPr>
            <a:spLocks noGrp="1"/>
          </p:cNvSpPr>
          <p:nvPr>
            <p:ph type="sldNum" sz="quarter" idx="12"/>
          </p:nvPr>
        </p:nvSpPr>
        <p:spPr/>
        <p:txBody>
          <a:bodyPr/>
          <a:lstStyle/>
          <a:p>
            <a:fld id="{D5D64311-2522-477B-8D07-5C1D5CBB8559}" type="slidenum">
              <a:rPr kumimoji="1" lang="ja-JP" altLang="en-US" smtClean="0"/>
              <a:t>6</a:t>
            </a:fld>
            <a:endParaRPr kumimoji="1" lang="ja-JP" altLang="en-US"/>
          </a:p>
        </p:txBody>
      </p:sp>
    </p:spTree>
    <p:extLst>
      <p:ext uri="{BB962C8B-B14F-4D97-AF65-F5344CB8AC3E}">
        <p14:creationId xmlns:p14="http://schemas.microsoft.com/office/powerpoint/2010/main" val="2799291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4BAC73B-A153-DDEB-11FD-DAA50164A99D}"/>
              </a:ext>
            </a:extLst>
          </p:cNvPr>
          <p:cNvSpPr>
            <a:spLocks noGrp="1"/>
          </p:cNvSpPr>
          <p:nvPr>
            <p:ph type="title"/>
          </p:nvPr>
        </p:nvSpPr>
        <p:spPr/>
        <p:txBody>
          <a:bodyPr/>
          <a:lstStyle/>
          <a:p>
            <a:r>
              <a:rPr lang="ja-JP" altLang="en-US" dirty="0"/>
              <a:t>脆弱性の基本概念</a:t>
            </a:r>
          </a:p>
        </p:txBody>
      </p:sp>
      <p:sp>
        <p:nvSpPr>
          <p:cNvPr id="7" name="コンテンツ プレースホルダー 6">
            <a:extLst>
              <a:ext uri="{FF2B5EF4-FFF2-40B4-BE49-F238E27FC236}">
                <a16:creationId xmlns:a16="http://schemas.microsoft.com/office/drawing/2014/main" id="{A5EF04CA-1601-7D36-3AEE-B7A3092628DB}"/>
              </a:ext>
            </a:extLst>
          </p:cNvPr>
          <p:cNvSpPr>
            <a:spLocks noGrp="1"/>
          </p:cNvSpPr>
          <p:nvPr>
            <p:ph idx="1"/>
          </p:nvPr>
        </p:nvSpPr>
        <p:spPr/>
        <p:txBody>
          <a:bodyPr>
            <a:normAutofit fontScale="85000" lnSpcReduction="10000"/>
          </a:bodyPr>
          <a:lstStyle/>
          <a:p>
            <a:pPr marL="0" indent="0">
              <a:buNone/>
            </a:pPr>
            <a:r>
              <a:rPr lang="ja-JP" altLang="en-US" dirty="0"/>
              <a:t>「脆弱性」について、少しまとめます。</a:t>
            </a:r>
            <a:endParaRPr lang="en-US" altLang="ja-JP" dirty="0"/>
          </a:p>
          <a:p>
            <a:pPr marL="0" indent="0">
              <a:buNone/>
            </a:pPr>
            <a:endParaRPr lang="en-US" altLang="ja-JP" dirty="0"/>
          </a:p>
          <a:p>
            <a:r>
              <a:rPr lang="ja-JP" altLang="en-US" dirty="0"/>
              <a:t>脆弱性はソフトウェアのバグです。</a:t>
            </a:r>
            <a:endParaRPr lang="en-US" altLang="ja-JP" dirty="0"/>
          </a:p>
          <a:p>
            <a:pPr lvl="1">
              <a:buFont typeface="Wingdings" panose="05000000000000000000" pitchFamily="2" charset="2"/>
              <a:buChar char="Ø"/>
            </a:pPr>
            <a:r>
              <a:rPr lang="ja-JP" altLang="en-US" dirty="0"/>
              <a:t>検出方法はさまざまです。</a:t>
            </a:r>
            <a:endParaRPr lang="en-US" altLang="ja-JP" dirty="0"/>
          </a:p>
          <a:p>
            <a:r>
              <a:rPr lang="en-US" altLang="ja-JP" dirty="0"/>
              <a:t>WEB</a:t>
            </a:r>
            <a:r>
              <a:rPr lang="ja-JP" altLang="en-US" dirty="0"/>
              <a:t>サイトは、</a:t>
            </a:r>
            <a:r>
              <a:rPr lang="en-US" altLang="ja-JP" dirty="0"/>
              <a:t>WEB</a:t>
            </a:r>
            <a:r>
              <a:rPr lang="ja-JP" altLang="en-US" dirty="0"/>
              <a:t>脆弱性診断が必要</a:t>
            </a:r>
            <a:endParaRPr lang="en-US" altLang="ja-JP" dirty="0"/>
          </a:p>
          <a:p>
            <a:pPr lvl="1">
              <a:buFont typeface="Wingdings" panose="05000000000000000000" pitchFamily="2" charset="2"/>
              <a:buChar char="Ø"/>
            </a:pPr>
            <a:r>
              <a:rPr lang="ja-JP" altLang="en-US" dirty="0"/>
              <a:t>プラットフォームやソフトウェアは、バージョンや設定ファイルの診断が必要</a:t>
            </a:r>
            <a:endParaRPr lang="en-US" altLang="ja-JP" dirty="0"/>
          </a:p>
          <a:p>
            <a:pPr lvl="1">
              <a:buFont typeface="Wingdings" panose="05000000000000000000" pitchFamily="2" charset="2"/>
              <a:buChar char="Ø"/>
            </a:pPr>
            <a:r>
              <a:rPr lang="ja-JP" altLang="en-US" dirty="0"/>
              <a:t>但し、ベンダがパッケージで公開しているソフトウェアのバージョンはアップストリームと異なる為、バージョン番号でのそのままの比較はできない</a:t>
            </a:r>
            <a:endParaRPr lang="en-US" altLang="ja-JP" dirty="0"/>
          </a:p>
          <a:p>
            <a:r>
              <a:rPr lang="ja-JP" altLang="en-US" dirty="0"/>
              <a:t>ソフトウェア間で依存関係関係があり、他のソフトウェアの影響を受ける場合があります</a:t>
            </a:r>
            <a:endParaRPr lang="en-US" altLang="ja-JP" dirty="0"/>
          </a:p>
          <a:p>
            <a:pPr lvl="1">
              <a:buFont typeface="Wingdings" panose="05000000000000000000" pitchFamily="2" charset="2"/>
              <a:buChar char="Ø"/>
            </a:pPr>
            <a:r>
              <a:rPr lang="ja-JP" altLang="en-US" dirty="0"/>
              <a:t>例えば、</a:t>
            </a:r>
            <a:r>
              <a:rPr lang="en-US" altLang="ja-JP" dirty="0"/>
              <a:t>Apache httpd</a:t>
            </a:r>
            <a:r>
              <a:rPr lang="ja-JP" altLang="en-US" dirty="0"/>
              <a:t>は、</a:t>
            </a:r>
            <a:r>
              <a:rPr lang="en-US" altLang="ja-JP" dirty="0"/>
              <a:t>HTTPS</a:t>
            </a:r>
            <a:r>
              <a:rPr lang="ja-JP" altLang="en-US" dirty="0"/>
              <a:t>通信を行うために</a:t>
            </a:r>
            <a:r>
              <a:rPr lang="en-US" altLang="ja-JP" dirty="0"/>
              <a:t>OpenSSL</a:t>
            </a:r>
            <a:r>
              <a:rPr lang="ja-JP" altLang="en-US" dirty="0"/>
              <a:t>のライブラリを使用しているため、</a:t>
            </a:r>
            <a:r>
              <a:rPr lang="en-US" altLang="ja-JP" dirty="0"/>
              <a:t>OpenSSL</a:t>
            </a:r>
            <a:r>
              <a:rPr lang="ja-JP" altLang="en-US" dirty="0"/>
              <a:t>に脆弱性があれば</a:t>
            </a:r>
            <a:r>
              <a:rPr lang="en-US" altLang="ja-JP" dirty="0"/>
              <a:t>Apache httpd</a:t>
            </a:r>
            <a:r>
              <a:rPr lang="ja-JP" altLang="en-US" dirty="0"/>
              <a:t>にも影響がある（</a:t>
            </a:r>
            <a:r>
              <a:rPr lang="en-US" altLang="ja-JP" dirty="0"/>
              <a:t>Heartbleed CVE-2014-0160</a:t>
            </a:r>
            <a:r>
              <a:rPr lang="ja-JP" altLang="en-US" dirty="0"/>
              <a:t>）</a:t>
            </a:r>
            <a:endParaRPr lang="en-US" altLang="ja-JP" dirty="0"/>
          </a:p>
          <a:p>
            <a:pPr marL="0" indent="0">
              <a:buNone/>
            </a:pPr>
            <a:endParaRPr lang="en-US" altLang="ja-JP" dirty="0"/>
          </a:p>
          <a:p>
            <a:pPr marL="0" indent="0">
              <a:buNone/>
            </a:pPr>
            <a:r>
              <a:rPr lang="ja-JP" altLang="en-US" dirty="0"/>
              <a:t>ソフトウェアのバグ自体は無くすことが難しく、早く発見して対応するというアプローチになります。</a:t>
            </a:r>
            <a:endParaRPr lang="en-US" altLang="ja-JP" dirty="0"/>
          </a:p>
        </p:txBody>
      </p:sp>
      <p:sp>
        <p:nvSpPr>
          <p:cNvPr id="8" name="フッター プレースホルダー 7">
            <a:extLst>
              <a:ext uri="{FF2B5EF4-FFF2-40B4-BE49-F238E27FC236}">
                <a16:creationId xmlns:a16="http://schemas.microsoft.com/office/drawing/2014/main" id="{9D1A5BA1-8937-6E22-3A6A-62D66DF13097}"/>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9" name="スライド番号プレースホルダー 8">
            <a:extLst>
              <a:ext uri="{FF2B5EF4-FFF2-40B4-BE49-F238E27FC236}">
                <a16:creationId xmlns:a16="http://schemas.microsoft.com/office/drawing/2014/main" id="{FFC8B841-5CA2-686E-2CBD-3CF743E52022}"/>
              </a:ext>
            </a:extLst>
          </p:cNvPr>
          <p:cNvSpPr>
            <a:spLocks noGrp="1"/>
          </p:cNvSpPr>
          <p:nvPr>
            <p:ph type="sldNum" sz="quarter" idx="12"/>
          </p:nvPr>
        </p:nvSpPr>
        <p:spPr/>
        <p:txBody>
          <a:bodyPr/>
          <a:lstStyle/>
          <a:p>
            <a:fld id="{D5D64311-2522-477B-8D07-5C1D5CBB8559}" type="slidenum">
              <a:rPr kumimoji="1" lang="ja-JP" altLang="en-US" smtClean="0"/>
              <a:t>7</a:t>
            </a:fld>
            <a:endParaRPr kumimoji="1" lang="ja-JP" altLang="en-US"/>
          </a:p>
        </p:txBody>
      </p:sp>
    </p:spTree>
    <p:extLst>
      <p:ext uri="{BB962C8B-B14F-4D97-AF65-F5344CB8AC3E}">
        <p14:creationId xmlns:p14="http://schemas.microsoft.com/office/powerpoint/2010/main" val="138296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6D6EE7-79B7-9DE8-686A-AC7A4F705442}"/>
              </a:ext>
            </a:extLst>
          </p:cNvPr>
          <p:cNvSpPr>
            <a:spLocks noGrp="1"/>
          </p:cNvSpPr>
          <p:nvPr>
            <p:ph type="title"/>
          </p:nvPr>
        </p:nvSpPr>
        <p:spPr/>
        <p:txBody>
          <a:bodyPr/>
          <a:lstStyle/>
          <a:p>
            <a:r>
              <a:rPr lang="ja-JP" altLang="en-US" dirty="0"/>
              <a:t>脆弱性の基本概念：補足</a:t>
            </a:r>
            <a:endParaRPr kumimoji="1" lang="ja-JP" altLang="en-US" dirty="0"/>
          </a:p>
        </p:txBody>
      </p:sp>
      <p:sp>
        <p:nvSpPr>
          <p:cNvPr id="3" name="コンテンツ プレースホルダー 2">
            <a:extLst>
              <a:ext uri="{FF2B5EF4-FFF2-40B4-BE49-F238E27FC236}">
                <a16:creationId xmlns:a16="http://schemas.microsoft.com/office/drawing/2014/main" id="{E347C7B4-59B3-4A72-E004-B8EF1B792604}"/>
              </a:ext>
            </a:extLst>
          </p:cNvPr>
          <p:cNvSpPr>
            <a:spLocks noGrp="1"/>
          </p:cNvSpPr>
          <p:nvPr>
            <p:ph idx="1"/>
          </p:nvPr>
        </p:nvSpPr>
        <p:spPr/>
        <p:txBody>
          <a:bodyPr/>
          <a:lstStyle/>
          <a:p>
            <a:r>
              <a:rPr kumimoji="1" lang="ja-JP" altLang="en-US" dirty="0"/>
              <a:t>脆弱性</a:t>
            </a:r>
            <a:endParaRPr kumimoji="1" lang="en-US" altLang="ja-JP" dirty="0"/>
          </a:p>
          <a:p>
            <a:endParaRPr lang="en-US" altLang="ja-JP" dirty="0"/>
          </a:p>
          <a:p>
            <a:r>
              <a:rPr kumimoji="1" lang="ja-JP" altLang="en-US" dirty="0"/>
              <a:t>診断</a:t>
            </a:r>
            <a:endParaRPr kumimoji="1" lang="en-US" altLang="ja-JP" dirty="0"/>
          </a:p>
          <a:p>
            <a:endParaRPr lang="en-US" altLang="ja-JP" dirty="0"/>
          </a:p>
          <a:p>
            <a:endParaRPr kumimoji="1" lang="en-US" altLang="ja-JP" dirty="0"/>
          </a:p>
          <a:p>
            <a:endParaRPr lang="en-US" altLang="ja-JP" dirty="0"/>
          </a:p>
          <a:p>
            <a:r>
              <a:rPr lang="ja-JP" altLang="en-US" dirty="0"/>
              <a:t>依存関係</a:t>
            </a:r>
            <a:endParaRPr kumimoji="1" lang="ja-JP" altLang="en-US" dirty="0"/>
          </a:p>
        </p:txBody>
      </p:sp>
      <p:sp>
        <p:nvSpPr>
          <p:cNvPr id="4" name="フッター プレースホルダー 3">
            <a:extLst>
              <a:ext uri="{FF2B5EF4-FFF2-40B4-BE49-F238E27FC236}">
                <a16:creationId xmlns:a16="http://schemas.microsoft.com/office/drawing/2014/main" id="{343256FE-0B3C-F90C-3AAA-DCBEA704A688}"/>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5" name="スライド番号プレースホルダー 4">
            <a:extLst>
              <a:ext uri="{FF2B5EF4-FFF2-40B4-BE49-F238E27FC236}">
                <a16:creationId xmlns:a16="http://schemas.microsoft.com/office/drawing/2014/main" id="{984CC943-C3B6-B219-A9EE-554972B685F5}"/>
              </a:ext>
            </a:extLst>
          </p:cNvPr>
          <p:cNvSpPr>
            <a:spLocks noGrp="1"/>
          </p:cNvSpPr>
          <p:nvPr>
            <p:ph type="sldNum" sz="quarter" idx="12"/>
          </p:nvPr>
        </p:nvSpPr>
        <p:spPr/>
        <p:txBody>
          <a:bodyPr/>
          <a:lstStyle/>
          <a:p>
            <a:fld id="{D5D64311-2522-477B-8D07-5C1D5CBB8559}" type="slidenum">
              <a:rPr kumimoji="1" lang="ja-JP" altLang="en-US" smtClean="0"/>
              <a:t>8</a:t>
            </a:fld>
            <a:endParaRPr kumimoji="1" lang="ja-JP" altLang="en-US"/>
          </a:p>
        </p:txBody>
      </p:sp>
      <p:sp>
        <p:nvSpPr>
          <p:cNvPr id="6" name="正方形/長方形 5">
            <a:extLst>
              <a:ext uri="{FF2B5EF4-FFF2-40B4-BE49-F238E27FC236}">
                <a16:creationId xmlns:a16="http://schemas.microsoft.com/office/drawing/2014/main" id="{5924641A-A3C0-2940-D1C9-2D9B7BA94D6C}"/>
              </a:ext>
            </a:extLst>
          </p:cNvPr>
          <p:cNvSpPr/>
          <p:nvPr/>
        </p:nvSpPr>
        <p:spPr>
          <a:xfrm>
            <a:off x="936643" y="1496695"/>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リリース</a:t>
            </a:r>
            <a:r>
              <a:rPr lang="en-US" altLang="ja-JP" dirty="0"/>
              <a:t> v1.0</a:t>
            </a:r>
            <a:endParaRPr kumimoji="1" lang="ja-JP" altLang="en-US" dirty="0"/>
          </a:p>
        </p:txBody>
      </p:sp>
      <p:sp>
        <p:nvSpPr>
          <p:cNvPr id="7" name="正方形/長方形 6">
            <a:extLst>
              <a:ext uri="{FF2B5EF4-FFF2-40B4-BE49-F238E27FC236}">
                <a16:creationId xmlns:a16="http://schemas.microsoft.com/office/drawing/2014/main" id="{D1A8E2CA-F125-E3E2-E838-8BBF58823177}"/>
              </a:ext>
            </a:extLst>
          </p:cNvPr>
          <p:cNvSpPr/>
          <p:nvPr/>
        </p:nvSpPr>
        <p:spPr>
          <a:xfrm>
            <a:off x="3546785" y="1496695"/>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意図しない挙動の発見</a:t>
            </a:r>
          </a:p>
        </p:txBody>
      </p:sp>
      <p:sp>
        <p:nvSpPr>
          <p:cNvPr id="8" name="正方形/長方形 7">
            <a:extLst>
              <a:ext uri="{FF2B5EF4-FFF2-40B4-BE49-F238E27FC236}">
                <a16:creationId xmlns:a16="http://schemas.microsoft.com/office/drawing/2014/main" id="{E4063AD8-B34D-86F6-AC6A-E0254357B714}"/>
              </a:ext>
            </a:extLst>
          </p:cNvPr>
          <p:cNvSpPr/>
          <p:nvPr/>
        </p:nvSpPr>
        <p:spPr>
          <a:xfrm>
            <a:off x="6156927" y="1496695"/>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修正</a:t>
            </a:r>
            <a:endParaRPr lang="en-US" altLang="ja-JP" dirty="0"/>
          </a:p>
          <a:p>
            <a:pPr algn="ctr"/>
            <a:r>
              <a:rPr lang="en-US" altLang="ja-JP" dirty="0"/>
              <a:t>(CVE-</a:t>
            </a:r>
            <a:r>
              <a:rPr lang="en-US" altLang="ja-JP" dirty="0" err="1"/>
              <a:t>nnn</a:t>
            </a:r>
            <a:r>
              <a:rPr lang="en-US" altLang="ja-JP" dirty="0"/>
              <a:t>)</a:t>
            </a:r>
            <a:endParaRPr kumimoji="1" lang="en-US" altLang="ja-JP" dirty="0"/>
          </a:p>
        </p:txBody>
      </p:sp>
      <p:sp>
        <p:nvSpPr>
          <p:cNvPr id="9" name="正方形/長方形 8">
            <a:extLst>
              <a:ext uri="{FF2B5EF4-FFF2-40B4-BE49-F238E27FC236}">
                <a16:creationId xmlns:a16="http://schemas.microsoft.com/office/drawing/2014/main" id="{E2D836DB-A651-D39A-DD2A-B8B25AED2E8F}"/>
              </a:ext>
            </a:extLst>
          </p:cNvPr>
          <p:cNvSpPr/>
          <p:nvPr/>
        </p:nvSpPr>
        <p:spPr>
          <a:xfrm>
            <a:off x="8767069" y="1496695"/>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リリース</a:t>
            </a:r>
            <a:endParaRPr kumimoji="1" lang="en-US" altLang="ja-JP" dirty="0"/>
          </a:p>
          <a:p>
            <a:pPr algn="ctr"/>
            <a:r>
              <a:rPr lang="en-US" altLang="ja-JP" dirty="0"/>
              <a:t>V1.1</a:t>
            </a:r>
            <a:endParaRPr kumimoji="1" lang="ja-JP" altLang="en-US" dirty="0"/>
          </a:p>
        </p:txBody>
      </p:sp>
      <p:sp>
        <p:nvSpPr>
          <p:cNvPr id="10" name="正方形/長方形 9">
            <a:extLst>
              <a:ext uri="{FF2B5EF4-FFF2-40B4-BE49-F238E27FC236}">
                <a16:creationId xmlns:a16="http://schemas.microsoft.com/office/drawing/2014/main" id="{8A8D3F6A-0DC6-A556-30A1-E33BE34523B4}"/>
              </a:ext>
            </a:extLst>
          </p:cNvPr>
          <p:cNvSpPr/>
          <p:nvPr/>
        </p:nvSpPr>
        <p:spPr>
          <a:xfrm>
            <a:off x="936643" y="2624930"/>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WEB</a:t>
            </a:r>
            <a:r>
              <a:rPr kumimoji="1" lang="ja-JP" altLang="en-US" dirty="0"/>
              <a:t>アプリ</a:t>
            </a:r>
          </a:p>
        </p:txBody>
      </p:sp>
      <p:sp>
        <p:nvSpPr>
          <p:cNvPr id="11" name="正方形/長方形 10">
            <a:extLst>
              <a:ext uri="{FF2B5EF4-FFF2-40B4-BE49-F238E27FC236}">
                <a16:creationId xmlns:a16="http://schemas.microsoft.com/office/drawing/2014/main" id="{EDFB464B-BB82-EFB4-2B8A-C3EA7A82D41C}"/>
              </a:ext>
            </a:extLst>
          </p:cNvPr>
          <p:cNvSpPr/>
          <p:nvPr/>
        </p:nvSpPr>
        <p:spPr>
          <a:xfrm>
            <a:off x="936643" y="3236039"/>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プラットフォーム</a:t>
            </a:r>
          </a:p>
        </p:txBody>
      </p:sp>
      <p:sp>
        <p:nvSpPr>
          <p:cNvPr id="12" name="正方形/長方形 11">
            <a:extLst>
              <a:ext uri="{FF2B5EF4-FFF2-40B4-BE49-F238E27FC236}">
                <a16:creationId xmlns:a16="http://schemas.microsoft.com/office/drawing/2014/main" id="{C6B8E68D-62D9-6B50-F494-97B2FAB5C399}"/>
              </a:ext>
            </a:extLst>
          </p:cNvPr>
          <p:cNvSpPr/>
          <p:nvPr/>
        </p:nvSpPr>
        <p:spPr>
          <a:xfrm>
            <a:off x="2695305" y="2622405"/>
            <a:ext cx="1702959" cy="57302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WEB</a:t>
            </a:r>
            <a:r>
              <a:rPr kumimoji="1" lang="ja-JP" altLang="en-US" dirty="0"/>
              <a:t>診断</a:t>
            </a:r>
          </a:p>
        </p:txBody>
      </p:sp>
      <p:sp>
        <p:nvSpPr>
          <p:cNvPr id="13" name="正方形/長方形 12">
            <a:extLst>
              <a:ext uri="{FF2B5EF4-FFF2-40B4-BE49-F238E27FC236}">
                <a16:creationId xmlns:a16="http://schemas.microsoft.com/office/drawing/2014/main" id="{04CE3C66-5BAC-8089-1C2D-90C4CFE6D98A}"/>
              </a:ext>
            </a:extLst>
          </p:cNvPr>
          <p:cNvSpPr/>
          <p:nvPr/>
        </p:nvSpPr>
        <p:spPr>
          <a:xfrm>
            <a:off x="2695305" y="3263384"/>
            <a:ext cx="1702959" cy="57302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プラットフォーム診断</a:t>
            </a:r>
          </a:p>
        </p:txBody>
      </p:sp>
      <p:sp>
        <p:nvSpPr>
          <p:cNvPr id="14" name="正方形/長方形 13">
            <a:extLst>
              <a:ext uri="{FF2B5EF4-FFF2-40B4-BE49-F238E27FC236}">
                <a16:creationId xmlns:a16="http://schemas.microsoft.com/office/drawing/2014/main" id="{804FDBCB-3450-1638-D148-6D255F7BAC49}"/>
              </a:ext>
            </a:extLst>
          </p:cNvPr>
          <p:cNvSpPr/>
          <p:nvPr/>
        </p:nvSpPr>
        <p:spPr>
          <a:xfrm>
            <a:off x="4452236" y="2622405"/>
            <a:ext cx="7448662" cy="57302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WEB</a:t>
            </a:r>
            <a:r>
              <a:rPr kumimoji="1" lang="ja-JP" altLang="en-US" dirty="0">
                <a:solidFill>
                  <a:schemeClr val="tx1"/>
                </a:solidFill>
              </a:rPr>
              <a:t>アプリの挙動の診断</a:t>
            </a:r>
          </a:p>
        </p:txBody>
      </p:sp>
      <p:sp>
        <p:nvSpPr>
          <p:cNvPr id="15" name="正方形/長方形 14">
            <a:extLst>
              <a:ext uri="{FF2B5EF4-FFF2-40B4-BE49-F238E27FC236}">
                <a16:creationId xmlns:a16="http://schemas.microsoft.com/office/drawing/2014/main" id="{D29BEF89-B479-75A3-6B4B-DD27B96CCDFA}"/>
              </a:ext>
            </a:extLst>
          </p:cNvPr>
          <p:cNvSpPr/>
          <p:nvPr/>
        </p:nvSpPr>
        <p:spPr>
          <a:xfrm>
            <a:off x="4452236" y="3236039"/>
            <a:ext cx="7448662" cy="57302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ソフトウェアバージョン、解放ポートなどの診断</a:t>
            </a:r>
          </a:p>
        </p:txBody>
      </p:sp>
      <p:sp>
        <p:nvSpPr>
          <p:cNvPr id="16" name="正方形/長方形 15">
            <a:extLst>
              <a:ext uri="{FF2B5EF4-FFF2-40B4-BE49-F238E27FC236}">
                <a16:creationId xmlns:a16="http://schemas.microsoft.com/office/drawing/2014/main" id="{80A1CF5A-A13E-AD24-FBCA-DD390D26AFA2}"/>
              </a:ext>
            </a:extLst>
          </p:cNvPr>
          <p:cNvSpPr/>
          <p:nvPr/>
        </p:nvSpPr>
        <p:spPr>
          <a:xfrm>
            <a:off x="936643" y="4902936"/>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httpd</a:t>
            </a:r>
            <a:endParaRPr kumimoji="1" lang="ja-JP" altLang="en-US" dirty="0"/>
          </a:p>
        </p:txBody>
      </p:sp>
      <p:sp>
        <p:nvSpPr>
          <p:cNvPr id="17" name="正方形/長方形 16">
            <a:extLst>
              <a:ext uri="{FF2B5EF4-FFF2-40B4-BE49-F238E27FC236}">
                <a16:creationId xmlns:a16="http://schemas.microsoft.com/office/drawing/2014/main" id="{D5F1D80A-F162-E005-D692-EAAB99F198A9}"/>
              </a:ext>
            </a:extLst>
          </p:cNvPr>
          <p:cNvSpPr/>
          <p:nvPr/>
        </p:nvSpPr>
        <p:spPr>
          <a:xfrm>
            <a:off x="2692572" y="4902936"/>
            <a:ext cx="2108515"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応答機能</a:t>
            </a:r>
            <a:endParaRPr kumimoji="1" lang="ja-JP" altLang="en-US" dirty="0"/>
          </a:p>
        </p:txBody>
      </p:sp>
      <p:sp>
        <p:nvSpPr>
          <p:cNvPr id="18" name="正方形/長方形 17">
            <a:extLst>
              <a:ext uri="{FF2B5EF4-FFF2-40B4-BE49-F238E27FC236}">
                <a16:creationId xmlns:a16="http://schemas.microsoft.com/office/drawing/2014/main" id="{CBBC7CFA-C9DF-35B2-5A6F-0F8136CC7F92}"/>
              </a:ext>
            </a:extLst>
          </p:cNvPr>
          <p:cNvSpPr/>
          <p:nvPr/>
        </p:nvSpPr>
        <p:spPr>
          <a:xfrm>
            <a:off x="2692572" y="5513773"/>
            <a:ext cx="2108514"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HTTPS</a:t>
            </a:r>
            <a:r>
              <a:rPr lang="ja-JP" altLang="en-US" dirty="0"/>
              <a:t>機能</a:t>
            </a:r>
            <a:endParaRPr kumimoji="1" lang="ja-JP" altLang="en-US" dirty="0"/>
          </a:p>
        </p:txBody>
      </p:sp>
      <p:sp>
        <p:nvSpPr>
          <p:cNvPr id="20" name="正方形/長方形 19">
            <a:extLst>
              <a:ext uri="{FF2B5EF4-FFF2-40B4-BE49-F238E27FC236}">
                <a16:creationId xmlns:a16="http://schemas.microsoft.com/office/drawing/2014/main" id="{D0E56E30-E525-A415-BC5C-06F2BE9AD74D}"/>
              </a:ext>
            </a:extLst>
          </p:cNvPr>
          <p:cNvSpPr/>
          <p:nvPr/>
        </p:nvSpPr>
        <p:spPr>
          <a:xfrm>
            <a:off x="5197404" y="5513773"/>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OpenSSL</a:t>
            </a:r>
            <a:endParaRPr kumimoji="1" lang="ja-JP" altLang="en-US" dirty="0"/>
          </a:p>
        </p:txBody>
      </p:sp>
      <p:sp>
        <p:nvSpPr>
          <p:cNvPr id="21" name="正方形/長方形 20">
            <a:extLst>
              <a:ext uri="{FF2B5EF4-FFF2-40B4-BE49-F238E27FC236}">
                <a16:creationId xmlns:a16="http://schemas.microsoft.com/office/drawing/2014/main" id="{E9B7AB3F-3683-BAFA-17D9-9C9F8AD54BC1}"/>
              </a:ext>
            </a:extLst>
          </p:cNvPr>
          <p:cNvSpPr/>
          <p:nvPr/>
        </p:nvSpPr>
        <p:spPr>
          <a:xfrm>
            <a:off x="7579213" y="4792899"/>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OpenSSL</a:t>
            </a:r>
            <a:endParaRPr kumimoji="1" lang="ja-JP" altLang="en-US" dirty="0"/>
          </a:p>
        </p:txBody>
      </p:sp>
      <p:sp>
        <p:nvSpPr>
          <p:cNvPr id="22" name="正方形/長方形 21">
            <a:extLst>
              <a:ext uri="{FF2B5EF4-FFF2-40B4-BE49-F238E27FC236}">
                <a16:creationId xmlns:a16="http://schemas.microsoft.com/office/drawing/2014/main" id="{3F3F7F2D-F45A-55B6-04F6-8593FE34CF0C}"/>
              </a:ext>
            </a:extLst>
          </p:cNvPr>
          <p:cNvSpPr/>
          <p:nvPr/>
        </p:nvSpPr>
        <p:spPr>
          <a:xfrm>
            <a:off x="9462013" y="5560662"/>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OpenSSL</a:t>
            </a:r>
            <a:endParaRPr kumimoji="1" lang="ja-JP" altLang="en-US" dirty="0"/>
          </a:p>
        </p:txBody>
      </p:sp>
      <p:sp>
        <p:nvSpPr>
          <p:cNvPr id="23" name="正方形/長方形 22">
            <a:extLst>
              <a:ext uri="{FF2B5EF4-FFF2-40B4-BE49-F238E27FC236}">
                <a16:creationId xmlns:a16="http://schemas.microsoft.com/office/drawing/2014/main" id="{0227D6FC-7D7E-E4C7-490A-FF590897504F}"/>
              </a:ext>
            </a:extLst>
          </p:cNvPr>
          <p:cNvSpPr/>
          <p:nvPr/>
        </p:nvSpPr>
        <p:spPr>
          <a:xfrm>
            <a:off x="10148502" y="5150221"/>
            <a:ext cx="1389888"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httpd</a:t>
            </a:r>
            <a:endParaRPr kumimoji="1" lang="ja-JP" altLang="en-US" dirty="0"/>
          </a:p>
        </p:txBody>
      </p:sp>
      <p:cxnSp>
        <p:nvCxnSpPr>
          <p:cNvPr id="25" name="直線矢印コネクタ 24">
            <a:extLst>
              <a:ext uri="{FF2B5EF4-FFF2-40B4-BE49-F238E27FC236}">
                <a16:creationId xmlns:a16="http://schemas.microsoft.com/office/drawing/2014/main" id="{0AE05B7E-D781-F1D6-0FC9-DBC45B031346}"/>
              </a:ext>
            </a:extLst>
          </p:cNvPr>
          <p:cNvCxnSpPr>
            <a:stCxn id="21" idx="2"/>
            <a:endCxn id="22" idx="1"/>
          </p:cNvCxnSpPr>
          <p:nvPr/>
        </p:nvCxnSpPr>
        <p:spPr>
          <a:xfrm>
            <a:off x="8274157" y="5365923"/>
            <a:ext cx="1187856" cy="481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星: 16 pt 25">
            <a:extLst>
              <a:ext uri="{FF2B5EF4-FFF2-40B4-BE49-F238E27FC236}">
                <a16:creationId xmlns:a16="http://schemas.microsoft.com/office/drawing/2014/main" id="{F5ECB299-C6BB-73B0-1717-0CD4F233A79F}"/>
              </a:ext>
            </a:extLst>
          </p:cNvPr>
          <p:cNvSpPr/>
          <p:nvPr/>
        </p:nvSpPr>
        <p:spPr>
          <a:xfrm>
            <a:off x="6449265" y="4347053"/>
            <a:ext cx="1824892" cy="714804"/>
          </a:xfrm>
          <a:prstGeom prst="star16">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脆弱性</a:t>
            </a:r>
            <a:endParaRPr kumimoji="1" lang="ja-JP" altLang="en-US" b="1" dirty="0">
              <a:solidFill>
                <a:srgbClr val="FF0000"/>
              </a:solidFill>
            </a:endParaRPr>
          </a:p>
        </p:txBody>
      </p:sp>
      <p:sp>
        <p:nvSpPr>
          <p:cNvPr id="27" name="星: 16 pt 26">
            <a:extLst>
              <a:ext uri="{FF2B5EF4-FFF2-40B4-BE49-F238E27FC236}">
                <a16:creationId xmlns:a16="http://schemas.microsoft.com/office/drawing/2014/main" id="{5A38EAC7-6A65-EC04-6B14-686AC405C7F0}"/>
              </a:ext>
            </a:extLst>
          </p:cNvPr>
          <p:cNvSpPr/>
          <p:nvPr/>
        </p:nvSpPr>
        <p:spPr>
          <a:xfrm>
            <a:off x="10196667" y="4555140"/>
            <a:ext cx="1824892" cy="714804"/>
          </a:xfrm>
          <a:prstGeom prst="star16">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u="sng" dirty="0">
                <a:solidFill>
                  <a:srgbClr val="FF0000"/>
                </a:solidFill>
              </a:rPr>
              <a:t>脆弱性</a:t>
            </a:r>
            <a:endParaRPr kumimoji="1" lang="ja-JP" altLang="en-US" b="1" u="sng" dirty="0">
              <a:solidFill>
                <a:srgbClr val="FF0000"/>
              </a:solidFill>
            </a:endParaRPr>
          </a:p>
        </p:txBody>
      </p:sp>
      <p:sp>
        <p:nvSpPr>
          <p:cNvPr id="24" name="矢印: 右 23">
            <a:extLst>
              <a:ext uri="{FF2B5EF4-FFF2-40B4-BE49-F238E27FC236}">
                <a16:creationId xmlns:a16="http://schemas.microsoft.com/office/drawing/2014/main" id="{56AD4387-7608-B8F2-9E4A-91D7F95815A5}"/>
              </a:ext>
            </a:extLst>
          </p:cNvPr>
          <p:cNvSpPr/>
          <p:nvPr/>
        </p:nvSpPr>
        <p:spPr>
          <a:xfrm>
            <a:off x="2593758" y="1631061"/>
            <a:ext cx="685800" cy="3042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7C3CA048-5F07-EE45-A9B3-A4A7F12994FE}"/>
              </a:ext>
            </a:extLst>
          </p:cNvPr>
          <p:cNvSpPr/>
          <p:nvPr/>
        </p:nvSpPr>
        <p:spPr>
          <a:xfrm>
            <a:off x="5203900" y="1631061"/>
            <a:ext cx="685800" cy="3042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1E1277FC-CB5E-F144-CA88-1214DE63DEFD}"/>
              </a:ext>
            </a:extLst>
          </p:cNvPr>
          <p:cNvSpPr/>
          <p:nvPr/>
        </p:nvSpPr>
        <p:spPr>
          <a:xfrm>
            <a:off x="7814042" y="1631061"/>
            <a:ext cx="685800" cy="3042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AC9D9434-6B6F-6F77-204D-529A785E3B13}"/>
              </a:ext>
            </a:extLst>
          </p:cNvPr>
          <p:cNvSpPr/>
          <p:nvPr/>
        </p:nvSpPr>
        <p:spPr>
          <a:xfrm>
            <a:off x="10424184" y="1638256"/>
            <a:ext cx="685800" cy="3042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140573DF-41BC-6DDA-C346-C2899F86E9A9}"/>
              </a:ext>
            </a:extLst>
          </p:cNvPr>
          <p:cNvSpPr/>
          <p:nvPr/>
        </p:nvSpPr>
        <p:spPr>
          <a:xfrm>
            <a:off x="2692572" y="6133686"/>
            <a:ext cx="2108514" cy="5730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and more…</a:t>
            </a:r>
            <a:endParaRPr kumimoji="1" lang="ja-JP" altLang="en-US" dirty="0"/>
          </a:p>
        </p:txBody>
      </p:sp>
      <p:sp>
        <p:nvSpPr>
          <p:cNvPr id="32" name="左中かっこ 31">
            <a:extLst>
              <a:ext uri="{FF2B5EF4-FFF2-40B4-BE49-F238E27FC236}">
                <a16:creationId xmlns:a16="http://schemas.microsoft.com/office/drawing/2014/main" id="{B5001088-B3F0-119D-93FB-6B07220751D3}"/>
              </a:ext>
            </a:extLst>
          </p:cNvPr>
          <p:cNvSpPr/>
          <p:nvPr/>
        </p:nvSpPr>
        <p:spPr>
          <a:xfrm>
            <a:off x="2421082" y="4902936"/>
            <a:ext cx="172676" cy="1803774"/>
          </a:xfrm>
          <a:prstGeom prst="leftBrace">
            <a:avLst>
              <a:gd name="adj1" fmla="val 8333"/>
              <a:gd name="adj2" fmla="val 142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6A88ECC2-ADCD-AAD6-8996-5C1BE66AE553}"/>
              </a:ext>
            </a:extLst>
          </p:cNvPr>
          <p:cNvCxnSpPr>
            <a:stCxn id="18" idx="3"/>
            <a:endCxn id="20" idx="1"/>
          </p:cNvCxnSpPr>
          <p:nvPr/>
        </p:nvCxnSpPr>
        <p:spPr>
          <a:xfrm>
            <a:off x="4801086" y="5800285"/>
            <a:ext cx="39631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840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9375-EE0A-F956-C599-E11AF5EBB67C}"/>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4300ADDC-7D53-25F3-A2E2-447CA4718081}"/>
              </a:ext>
            </a:extLst>
          </p:cNvPr>
          <p:cNvSpPr>
            <a:spLocks noGrp="1"/>
          </p:cNvSpPr>
          <p:nvPr>
            <p:ph type="title"/>
          </p:nvPr>
        </p:nvSpPr>
        <p:spPr/>
        <p:txBody>
          <a:bodyPr/>
          <a:lstStyle/>
          <a:p>
            <a:r>
              <a:rPr lang="en-US" altLang="ja-JP" dirty="0"/>
              <a:t>2.</a:t>
            </a:r>
            <a:r>
              <a:rPr lang="ja-JP" altLang="en-US" dirty="0"/>
              <a:t>脆弱性の評価</a:t>
            </a:r>
          </a:p>
        </p:txBody>
      </p:sp>
      <p:sp>
        <p:nvSpPr>
          <p:cNvPr id="5" name="テキスト プレースホルダー 4">
            <a:extLst>
              <a:ext uri="{FF2B5EF4-FFF2-40B4-BE49-F238E27FC236}">
                <a16:creationId xmlns:a16="http://schemas.microsoft.com/office/drawing/2014/main" id="{8A5F55C9-6F15-820D-694F-756536FBF7CE}"/>
              </a:ext>
            </a:extLst>
          </p:cNvPr>
          <p:cNvSpPr>
            <a:spLocks noGrp="1"/>
          </p:cNvSpPr>
          <p:nvPr>
            <p:ph type="body" idx="1"/>
          </p:nvPr>
        </p:nvSpPr>
        <p:spPr/>
        <p:txBody>
          <a:bodyPr/>
          <a:lstStyle/>
          <a:p>
            <a:r>
              <a:rPr lang="ja-JP" altLang="en-US" dirty="0"/>
              <a:t>脆弱性について、どのように評価をするかを例示します</a:t>
            </a:r>
          </a:p>
        </p:txBody>
      </p:sp>
      <p:pic>
        <p:nvPicPr>
          <p:cNvPr id="7" name="図 6">
            <a:extLst>
              <a:ext uri="{FF2B5EF4-FFF2-40B4-BE49-F238E27FC236}">
                <a16:creationId xmlns:a16="http://schemas.microsoft.com/office/drawing/2014/main" id="{AA8921C6-9AD4-C2C3-8353-1D5ADA6475E9}"/>
              </a:ext>
            </a:extLst>
          </p:cNvPr>
          <p:cNvPicPr>
            <a:picLocks noChangeAspect="1"/>
          </p:cNvPicPr>
          <p:nvPr/>
        </p:nvPicPr>
        <p:blipFill>
          <a:blip r:embed="rId2"/>
          <a:stretch>
            <a:fillRect/>
          </a:stretch>
        </p:blipFill>
        <p:spPr>
          <a:xfrm>
            <a:off x="9372600" y="4828226"/>
            <a:ext cx="2514326" cy="1288412"/>
          </a:xfrm>
          <a:prstGeom prst="rect">
            <a:avLst/>
          </a:prstGeom>
          <a:ln>
            <a:noFill/>
          </a:ln>
          <a:effectLst>
            <a:outerShdw blurRad="190500" algn="tl" rotWithShape="0">
              <a:srgbClr val="000000">
                <a:alpha val="70000"/>
              </a:srgbClr>
            </a:outerShdw>
          </a:effectLst>
        </p:spPr>
      </p:pic>
      <p:sp>
        <p:nvSpPr>
          <p:cNvPr id="2" name="フッター プレースホルダー 1">
            <a:extLst>
              <a:ext uri="{FF2B5EF4-FFF2-40B4-BE49-F238E27FC236}">
                <a16:creationId xmlns:a16="http://schemas.microsoft.com/office/drawing/2014/main" id="{4A89EFF4-C660-6928-2D56-D1A2E6A73DD2}"/>
              </a:ext>
            </a:extLst>
          </p:cNvPr>
          <p:cNvSpPr>
            <a:spLocks noGrp="1"/>
          </p:cNvSpPr>
          <p:nvPr>
            <p:ph type="ftr" sz="quarter" idx="11"/>
          </p:nvPr>
        </p:nvSpPr>
        <p:spPr/>
        <p:txBody>
          <a:bodyPr/>
          <a:lstStyle/>
          <a:p>
            <a:r>
              <a:rPr kumimoji="1" lang="ja-JP" altLang="en-US"/>
              <a:t>脆弱性対応勉強会 </a:t>
            </a:r>
            <a:r>
              <a:rPr kumimoji="1" lang="en-US" altLang="ja-JP"/>
              <a:t>2025</a:t>
            </a:r>
            <a:endParaRPr kumimoji="1" lang="ja-JP" altLang="en-US"/>
          </a:p>
        </p:txBody>
      </p:sp>
      <p:sp>
        <p:nvSpPr>
          <p:cNvPr id="3" name="スライド番号プレースホルダー 2">
            <a:extLst>
              <a:ext uri="{FF2B5EF4-FFF2-40B4-BE49-F238E27FC236}">
                <a16:creationId xmlns:a16="http://schemas.microsoft.com/office/drawing/2014/main" id="{434AF8D9-4985-9260-350D-5CF6F109341B}"/>
              </a:ext>
            </a:extLst>
          </p:cNvPr>
          <p:cNvSpPr>
            <a:spLocks noGrp="1"/>
          </p:cNvSpPr>
          <p:nvPr>
            <p:ph type="sldNum" sz="quarter" idx="12"/>
          </p:nvPr>
        </p:nvSpPr>
        <p:spPr/>
        <p:txBody>
          <a:bodyPr/>
          <a:lstStyle/>
          <a:p>
            <a:fld id="{D5D64311-2522-477B-8D07-5C1D5CBB8559}" type="slidenum">
              <a:rPr kumimoji="1" lang="ja-JP" altLang="en-US" smtClean="0"/>
              <a:t>9</a:t>
            </a:fld>
            <a:endParaRPr kumimoji="1" lang="ja-JP" altLang="en-US"/>
          </a:p>
        </p:txBody>
      </p:sp>
    </p:spTree>
    <p:extLst>
      <p:ext uri="{BB962C8B-B14F-4D97-AF65-F5344CB8AC3E}">
        <p14:creationId xmlns:p14="http://schemas.microsoft.com/office/powerpoint/2010/main" val="22628608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5460</TotalTime>
  <Words>7001</Words>
  <PresentationFormat>ワイド画面</PresentationFormat>
  <Paragraphs>842</Paragraphs>
  <Slides>55</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55</vt:i4>
      </vt:variant>
    </vt:vector>
  </HeadingPairs>
  <TitlesOfParts>
    <vt:vector size="65" baseType="lpstr">
      <vt:lpstr>Meiryo UI</vt:lpstr>
      <vt:lpstr>ＭＳ Ｐゴシック</vt:lpstr>
      <vt:lpstr>Meiryo</vt:lpstr>
      <vt:lpstr>Meiryo</vt:lpstr>
      <vt:lpstr>游ゴシック</vt:lpstr>
      <vt:lpstr>Arial</vt:lpstr>
      <vt:lpstr>Consolas</vt:lpstr>
      <vt:lpstr>Source Sans Pro</vt:lpstr>
      <vt:lpstr>Wingdings</vt:lpstr>
      <vt:lpstr>Office テーマ</vt:lpstr>
      <vt:lpstr>脆弱性管理についての整理</vt:lpstr>
      <vt:lpstr>初めに</vt:lpstr>
      <vt:lpstr>About Me</vt:lpstr>
      <vt:lpstr>脆弱性対応勉強会とは</vt:lpstr>
      <vt:lpstr>次回予告</vt:lpstr>
      <vt:lpstr>1.脆弱性とは</vt:lpstr>
      <vt:lpstr>脆弱性の基本概念</vt:lpstr>
      <vt:lpstr>脆弱性の基本概念：補足</vt:lpstr>
      <vt:lpstr>2.脆弱性の評価</vt:lpstr>
      <vt:lpstr>脆弱性と評価</vt:lpstr>
      <vt:lpstr>脆弱性と評価：SCAP（Security Content Automation Protocol）</vt:lpstr>
      <vt:lpstr>脆弱性と評価：SCAP：Specifications（v1.3）</vt:lpstr>
      <vt:lpstr>脆弱性と評価：SCAP：CVE</vt:lpstr>
      <vt:lpstr>脆弱性と評価：SCAP：CVSS</vt:lpstr>
      <vt:lpstr>脆弱性と評価：SCAP：CVSS：Base Metrics</vt:lpstr>
      <vt:lpstr>脆弱性と評価：SCAP：CVSS：Base Score</vt:lpstr>
      <vt:lpstr>脆弱性と評価：SCAP：CVSS：BaseScore：補足</vt:lpstr>
      <vt:lpstr>脆弱性と評価：SCAP：CPE（1）</vt:lpstr>
      <vt:lpstr>CPEを見てみると発見があるかも</vt:lpstr>
      <vt:lpstr>脆弱性と評価：SCAP：CPE（2）</vt:lpstr>
      <vt:lpstr>脆弱性と評価：SCAP：OVAL</vt:lpstr>
      <vt:lpstr>脆弱性と評価：SCAP：OpenSCAP</vt:lpstr>
      <vt:lpstr>脆弱性と評価：KEV Catalog（Known Exploited Vulnerabilities Catalog）</vt:lpstr>
      <vt:lpstr>脆弱性と評価：KEV Catalog：補足</vt:lpstr>
      <vt:lpstr>脆弱性と評価：EPSS（Exploit Prediction Scoring System）</vt:lpstr>
      <vt:lpstr>脆弱性と評価：EPSS：補足</vt:lpstr>
      <vt:lpstr>脆弱性と評価：評価が難しいもの</vt:lpstr>
      <vt:lpstr>脆弱性と評価：評価が難しいもの：コラム「パッチって言うな（？）」</vt:lpstr>
      <vt:lpstr>脆弱性と評価：その他</vt:lpstr>
      <vt:lpstr>3.脆弱性の対応判断</vt:lpstr>
      <vt:lpstr>脆弱性対応の判断</vt:lpstr>
      <vt:lpstr>脆弱性対応の判断：脆弱性のトリアージ</vt:lpstr>
      <vt:lpstr>脆弱性のトリアージ：SSVC</vt:lpstr>
      <vt:lpstr>弱性のトリアージ：SSVC：例示</vt:lpstr>
      <vt:lpstr>脆弱性のトリアージ：組み合わせ</vt:lpstr>
      <vt:lpstr>脆弱性のトリアージ：組み合わせ：CVE_Prioritizer</vt:lpstr>
      <vt:lpstr>脆弱性のトリアージ：組み合わせ：SploitScan</vt:lpstr>
      <vt:lpstr>脆弱性のトリアージ：リスクと対応</vt:lpstr>
      <vt:lpstr>脆弱性のトリアージ：対応速度</vt:lpstr>
      <vt:lpstr>脆弱性のトリアージ：実際の評価例</vt:lpstr>
      <vt:lpstr>脆弱性のトリアージ：どのように始めるか、使うか</vt:lpstr>
      <vt:lpstr>4.脆弱性対応を行う組織の組成</vt:lpstr>
      <vt:lpstr>セキュリティ対応組織、という観点からの脆弱性管理</vt:lpstr>
      <vt:lpstr>ITU-T X.1060の概要</vt:lpstr>
      <vt:lpstr>PowerPoint プレゼンテーション</vt:lpstr>
      <vt:lpstr>X.1060の全体像：簡略図</vt:lpstr>
      <vt:lpstr>ITU-T X.1060：CDC Service Categoriesの紹介</vt:lpstr>
      <vt:lpstr>ITU-T X.1060：脆弱性管理に必要な6つの機能</vt:lpstr>
      <vt:lpstr>5.まとめ</vt:lpstr>
      <vt:lpstr>まとめ</vt:lpstr>
      <vt:lpstr>（本音）</vt:lpstr>
      <vt:lpstr>Question and Answer</vt:lpstr>
      <vt:lpstr>Appendix</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erms:created xsi:type="dcterms:W3CDTF">2025-02-08T04:53:58Z</dcterms:created>
  <dcterms:modified xsi:type="dcterms:W3CDTF">2025-02-13T00:54:19Z</dcterms:modified>
</cp:coreProperties>
</file>